
<file path=[Content_Types].xml><?xml version="1.0" encoding="utf-8"?>
<Types xmlns="http://schemas.openxmlformats.org/package/2006/content-types">
  <Default Extension="png" ContentType="image/png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05" r:id="rId2"/>
  </p:sldMasterIdLst>
  <p:notesMasterIdLst>
    <p:notesMasterId r:id="rId21"/>
  </p:notesMasterIdLst>
  <p:sldIdLst>
    <p:sldId id="256" r:id="rId3"/>
    <p:sldId id="277" r:id="rId4"/>
    <p:sldId id="258" r:id="rId5"/>
    <p:sldId id="259" r:id="rId6"/>
    <p:sldId id="272" r:id="rId7"/>
    <p:sldId id="267" r:id="rId8"/>
    <p:sldId id="261" r:id="rId9"/>
    <p:sldId id="262" r:id="rId10"/>
    <p:sldId id="275" r:id="rId11"/>
    <p:sldId id="263" r:id="rId12"/>
    <p:sldId id="269" r:id="rId13"/>
    <p:sldId id="274" r:id="rId14"/>
    <p:sldId id="279" r:id="rId15"/>
    <p:sldId id="278" r:id="rId16"/>
    <p:sldId id="280" r:id="rId17"/>
    <p:sldId id="268" r:id="rId18"/>
    <p:sldId id="276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04A"/>
    <a:srgbClr val="65B339"/>
    <a:srgbClr val="FAC109"/>
    <a:srgbClr val="F39E18"/>
    <a:srgbClr val="007641"/>
    <a:srgbClr val="003719"/>
    <a:srgbClr val="D48417"/>
    <a:srgbClr val="84CE4F"/>
    <a:srgbClr val="81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Motivos do Desperdício</c:v>
                </c:pt>
              </c:strCache>
            </c:strRef>
          </c:tx>
          <c:dPt>
            <c:idx val="0"/>
            <c:bubble3D val="0"/>
            <c:spPr>
              <a:solidFill>
                <a:srgbClr val="FAC1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A2-444A-95A8-7E1CE5EDFBC5}"/>
              </c:ext>
            </c:extLst>
          </c:dPt>
          <c:dPt>
            <c:idx val="1"/>
            <c:bubble3D val="0"/>
            <c:spPr>
              <a:solidFill>
                <a:srgbClr val="00764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A2-444A-95A8-7E1CE5EDFBC5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A8EDFC34-EA38-43F7-99EE-956D43C13C58}" type="VALUE">
                      <a:rPr lang="en-US" sz="2000" b="1" i="0" u="none" strike="noStrike" cap="none" smtClean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Oswald"/>
                        <a:ea typeface="Oswald"/>
                        <a:cs typeface="Oswald"/>
                        <a:sym typeface="Oswald"/>
                      </a:rPr>
                      <a:pPr>
                        <a:defRPr sz="200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defRPr>
                      </a:pPr>
                      <a:t>[VALOR]</a:t>
                    </a:fld>
                    <a:r>
                      <a:rPr lang="en-US" sz="2000" b="1" i="0" u="none" strike="noStrike" cap="none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Oswald"/>
                        <a:ea typeface="Oswald"/>
                        <a:cs typeface="Oswald"/>
                        <a:sym typeface="Oswald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BA2-444A-95A8-7E1CE5EDFBC5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sz="2000" b="0" i="0" u="none" strike="noStrike" kern="1200" baseline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2C843E4D-A4A7-40F7-845F-5A0656BE36A8}" type="VALUE">
                      <a:rPr lang="en-US" sz="2000" b="1" i="0" u="none" strike="noStrike" kern="1200" cap="none" baseline="0" smtClean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Oswald"/>
                        <a:ea typeface="Oswald"/>
                        <a:cs typeface="Oswald"/>
                      </a:rPr>
                      <a:pPr algn="ctr" rtl="0">
                        <a:defRPr sz="2000"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defRPr>
                      </a:pPr>
                      <a:t>[VALOR]</a:t>
                    </a:fld>
                    <a:r>
                      <a:rPr lang="en-US" sz="2000" b="1" i="0" u="none" strike="noStrike" kern="1200" cap="none" baseline="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Oswald"/>
                        <a:ea typeface="Oswald"/>
                        <a:cs typeface="Oswald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sz="2000" b="0" i="0" u="none" strike="noStrike" kern="1200" baseline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A2-444A-95A8-7E1CE5EDFB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Lixo</c:v>
                </c:pt>
                <c:pt idx="1">
                  <c:v>Prod. Armazen. e Transp.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46</c:v>
                </c:pt>
                <c:pt idx="1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A2-444A-95A8-7E1CE5EDFBC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ayout>
        <c:manualLayout>
          <c:xMode val="edge"/>
          <c:yMode val="edge"/>
          <c:x val="0.57298608750271984"/>
          <c:y val="0.33516844753569602"/>
          <c:w val="0.40766737358547478"/>
          <c:h val="0.533248900721569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rgbClr val="84CE4F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E7F9D-371D-47F6-8056-7618D8E326D9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0C80-4494-4000-802B-337D3CCB8F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86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25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20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21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16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6" y="2677835"/>
            <a:ext cx="9210651" cy="4230167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6" y="2852933"/>
            <a:ext cx="9210651" cy="4055067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2" y="24194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2" y="27978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2" y="28423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698767"/>
            <a:ext cx="9167825" cy="793733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6" y="2673453"/>
            <a:ext cx="9229575" cy="857049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8637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0" name="Google Shape;70;p2"/>
          <p:cNvSpPr/>
          <p:nvPr/>
        </p:nvSpPr>
        <p:spPr>
          <a:xfrm>
            <a:off x="1085700" y="32447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1" name="Google Shape;71;p2"/>
          <p:cNvSpPr/>
          <p:nvPr/>
        </p:nvSpPr>
        <p:spPr>
          <a:xfrm>
            <a:off x="4895700" y="27701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50" y="25210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4484567"/>
            <a:ext cx="56103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731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1" y="845500"/>
            <a:ext cx="69966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1" y="2168800"/>
            <a:ext cx="24717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377" lvl="1" indent="-330192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566" lvl="2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754" lvl="3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943" lvl="4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131" lvl="5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320" lvl="6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509" lvl="7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697" lvl="8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6" y="2168800"/>
            <a:ext cx="24717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377" lvl="1" indent="-330192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566" lvl="2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754" lvl="3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943" lvl="4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131" lvl="5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320" lvl="6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509" lvl="7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697" lvl="8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1" y="2168800"/>
            <a:ext cx="24717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377" lvl="1" indent="-330192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566" lvl="2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754" lvl="3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943" lvl="4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131" lvl="5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320" lvl="6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509" lvl="7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697" lvl="8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4" y="5929033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4" y="610415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2" y="567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2" y="604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2" y="609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5949967"/>
            <a:ext cx="9167825" cy="793733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6" y="5924653"/>
            <a:ext cx="9229575" cy="857049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611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8" name="Google Shape;288;p7"/>
          <p:cNvSpPr/>
          <p:nvPr/>
        </p:nvSpPr>
        <p:spPr>
          <a:xfrm>
            <a:off x="1085700" y="649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9" name="Google Shape;289;p7"/>
          <p:cNvSpPr/>
          <p:nvPr/>
        </p:nvSpPr>
        <p:spPr>
          <a:xfrm>
            <a:off x="4895700" y="602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50" y="577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45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047751" y="845500"/>
            <a:ext cx="69966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/>
          <p:nvPr/>
        </p:nvSpPr>
        <p:spPr>
          <a:xfrm>
            <a:off x="-28574" y="5929033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4" y="610415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2" y="567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2" y="604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2" y="609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5949967"/>
            <a:ext cx="9167825" cy="793733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6" y="5924653"/>
            <a:ext cx="9229575" cy="857049"/>
            <a:chOff x="-42837" y="4443488"/>
            <a:chExt cx="9229575" cy="642787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611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0" name="Google Shape;330;p8"/>
          <p:cNvSpPr/>
          <p:nvPr/>
        </p:nvSpPr>
        <p:spPr>
          <a:xfrm>
            <a:off x="1085700" y="649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1" name="Google Shape;331;p8"/>
          <p:cNvSpPr/>
          <p:nvPr/>
        </p:nvSpPr>
        <p:spPr>
          <a:xfrm>
            <a:off x="4895700" y="602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50" y="577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218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All graph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4" y="849033"/>
            <a:ext cx="9203951" cy="6067867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6" y="1024134"/>
            <a:ext cx="9210651" cy="5874933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2" y="59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2" y="96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2" y="101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869967"/>
            <a:ext cx="9167825" cy="793733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6" y="844653"/>
            <a:ext cx="9229575" cy="857049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103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4" name="Google Shape;454;p11"/>
          <p:cNvSpPr/>
          <p:nvPr/>
        </p:nvSpPr>
        <p:spPr>
          <a:xfrm>
            <a:off x="1085700" y="141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5" name="Google Shape;455;p11"/>
          <p:cNvSpPr/>
          <p:nvPr/>
        </p:nvSpPr>
        <p:spPr>
          <a:xfrm>
            <a:off x="4895700" y="94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50" y="69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75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73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74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69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75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83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82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76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27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98079-2126-452B-A47B-EBE24C97516C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26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9"/>
            <a:ext cx="8382000" cy="6883131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1" y="845500"/>
            <a:ext cx="69966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1" y="2053567"/>
            <a:ext cx="6996600" cy="2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2864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4;p13"/>
          <p:cNvSpPr txBox="1">
            <a:spLocks/>
          </p:cNvSpPr>
          <p:nvPr/>
        </p:nvSpPr>
        <p:spPr>
          <a:xfrm>
            <a:off x="3163529" y="4319665"/>
            <a:ext cx="5817820" cy="244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sz="4000" kern="0" dirty="0"/>
              <a:t>Otimização de processos de gestão de refeitórios com inteligência artificial</a:t>
            </a:r>
          </a:p>
        </p:txBody>
      </p:sp>
      <p:sp>
        <p:nvSpPr>
          <p:cNvPr id="3" name="Google Shape;464;p13"/>
          <p:cNvSpPr txBox="1">
            <a:spLocks/>
          </p:cNvSpPr>
          <p:nvPr/>
        </p:nvSpPr>
        <p:spPr>
          <a:xfrm>
            <a:off x="-1" y="4493497"/>
            <a:ext cx="2781299" cy="10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 defTabSz="914400"/>
            <a:r>
              <a:rPr lang="pt-BR" sz="1800" kern="0" dirty="0" smtClean="0"/>
              <a:t>Alunos:</a:t>
            </a:r>
          </a:p>
          <a:p>
            <a:pPr algn="l" defTabSz="914400"/>
            <a:r>
              <a:rPr lang="pt-BR" sz="1800" b="0" kern="0" dirty="0" smtClean="0"/>
              <a:t>Igor Martins</a:t>
            </a:r>
          </a:p>
          <a:p>
            <a:pPr algn="l" defTabSz="914400"/>
            <a:r>
              <a:rPr lang="pt-BR" sz="1800" b="0" kern="0" dirty="0" smtClean="0"/>
              <a:t>Lucas Silva</a:t>
            </a:r>
          </a:p>
          <a:p>
            <a:pPr algn="l" defTabSz="914400"/>
            <a:r>
              <a:rPr lang="pt-BR" sz="1800" b="0" kern="0" dirty="0" smtClean="0"/>
              <a:t>Renan Dias</a:t>
            </a:r>
          </a:p>
        </p:txBody>
      </p:sp>
      <p:sp>
        <p:nvSpPr>
          <p:cNvPr id="5" name="Google Shape;464;p13"/>
          <p:cNvSpPr txBox="1">
            <a:spLocks/>
          </p:cNvSpPr>
          <p:nvPr/>
        </p:nvSpPr>
        <p:spPr>
          <a:xfrm>
            <a:off x="0" y="6287116"/>
            <a:ext cx="2781299" cy="57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 defTabSz="914400"/>
            <a:r>
              <a:rPr lang="pt-BR" sz="1800" kern="0" dirty="0" smtClean="0"/>
              <a:t>Orientador:</a:t>
            </a:r>
          </a:p>
          <a:p>
            <a:pPr algn="l" defTabSz="914400"/>
            <a:r>
              <a:rPr lang="pt-BR" sz="1800" b="0" kern="0" dirty="0" smtClean="0"/>
              <a:t>Gabriel Lara Baptista</a:t>
            </a:r>
          </a:p>
        </p:txBody>
      </p:sp>
    </p:spTree>
    <p:extLst>
      <p:ext uri="{BB962C8B-B14F-4D97-AF65-F5344CB8AC3E}">
        <p14:creationId xmlns:p14="http://schemas.microsoft.com/office/powerpoint/2010/main" val="36713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3160" y="0"/>
            <a:ext cx="6996600" cy="954400"/>
          </a:xfrm>
        </p:spPr>
        <p:txBody>
          <a:bodyPr/>
          <a:lstStyle/>
          <a:p>
            <a:r>
              <a:rPr lang="pt-BR" dirty="0"/>
              <a:t>ARGUMENTOS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10</a:t>
            </a:fld>
            <a:endParaRPr lang="pt-BR" kern="0"/>
          </a:p>
        </p:txBody>
      </p:sp>
      <p:sp>
        <p:nvSpPr>
          <p:cNvPr id="5" name="CaixaDeTexto 4"/>
          <p:cNvSpPr txBox="1"/>
          <p:nvPr/>
        </p:nvSpPr>
        <p:spPr>
          <a:xfrm>
            <a:off x="479772" y="954400"/>
            <a:ext cx="84233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tabLst>
                <a:tab pos="361950" algn="l"/>
              </a:tabLst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	Quase todos os serviços de fornecimento de comida se baseiam na intuição dos gestores para estimar a quantidade de comida que deve ser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produzida, 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isso pode levar a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superestimação 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do número de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refeições.</a:t>
            </a:r>
            <a:endParaRPr lang="pt-BR" sz="21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  <a:p>
            <a:pPr algn="r" defTabSz="1219170">
              <a:buClr>
                <a:srgbClr val="000000"/>
              </a:buClr>
            </a:pPr>
            <a:r>
              <a:rPr 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PEREIRA, Diogo Xavier Ribeiro, 2018.</a:t>
            </a:r>
          </a:p>
          <a:p>
            <a:pPr lvl="0" defTabSz="1219170">
              <a:buClr>
                <a:srgbClr val="000000"/>
              </a:buClr>
              <a:tabLst>
                <a:tab pos="361950" algn="l"/>
              </a:tabLst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		</a:t>
            </a:r>
          </a:p>
          <a:p>
            <a:pPr lvl="0" defTabSz="1219170">
              <a:buClr>
                <a:srgbClr val="000000"/>
              </a:buClr>
              <a:tabLst>
                <a:tab pos="361950" algn="l"/>
              </a:tabLst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	Com Inteligência artificial e </a:t>
            </a:r>
            <a:r>
              <a:rPr lang="pt-BR" sz="2100" kern="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Machine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 Learning é possível automatizar o processo de análise de informações para tomadas de decisão.</a:t>
            </a:r>
          </a:p>
          <a:p>
            <a:pPr algn="r" defTabSz="1219170">
              <a:buClr>
                <a:srgbClr val="000000"/>
              </a:buClr>
            </a:pP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4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92F22-0E2D-42FF-906B-A0D4FC76A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368809F-639B-4786-AD37-C07F91CB3768}"/>
              </a:ext>
            </a:extLst>
          </p:cNvPr>
          <p:cNvSpPr txBox="1">
            <a:spLocks/>
          </p:cNvSpPr>
          <p:nvPr/>
        </p:nvSpPr>
        <p:spPr>
          <a:xfrm>
            <a:off x="1073700" y="0"/>
            <a:ext cx="69966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kern="0" dirty="0"/>
              <a:t>METODOLOGIA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6F28F6-C083-4C12-ABC0-45E337AD26DB}"/>
              </a:ext>
            </a:extLst>
          </p:cNvPr>
          <p:cNvSpPr txBox="1"/>
          <p:nvPr/>
        </p:nvSpPr>
        <p:spPr>
          <a:xfrm>
            <a:off x="385893" y="954400"/>
            <a:ext cx="837221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marL="342900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Obtenção e 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análise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dos dados.</a:t>
            </a:r>
            <a:endParaRPr lang="pt-BR" sz="2100" kern="0" dirty="0">
              <a:solidFill>
                <a:srgbClr val="28324A"/>
              </a:solidFill>
              <a:latin typeface="Source Sans Pro"/>
              <a:ea typeface="Source Sans Pro"/>
              <a:sym typeface="Arial"/>
            </a:endParaRPr>
          </a:p>
          <a:p>
            <a:pPr marL="800100" lvl="1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Estudo de correlação das variáveis.</a:t>
            </a:r>
          </a:p>
          <a:p>
            <a:pPr marL="342900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2100" dirty="0" smtClean="0">
                <a:sym typeface="Arial"/>
              </a:rPr>
              <a:t>Estudar </a:t>
            </a:r>
            <a:r>
              <a:rPr lang="pt-BR" sz="2100" dirty="0">
                <a:sym typeface="Arial"/>
              </a:rPr>
              <a:t>o relacionamento das variáveis de acordo com o ambiente da FTT</a:t>
            </a:r>
            <a:r>
              <a:rPr lang="pt-BR" sz="2100" dirty="0" smtClean="0">
                <a:sym typeface="Arial"/>
              </a:rPr>
              <a:t>.</a:t>
            </a:r>
          </a:p>
          <a:p>
            <a:pPr marL="342900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2100" dirty="0">
                <a:sym typeface="Arial"/>
              </a:rPr>
              <a:t>Escolha de algoritmo adequado ao problema.</a:t>
            </a:r>
          </a:p>
          <a:p>
            <a:pPr marL="800100" lvl="1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dirty="0" err="1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Suport</a:t>
            </a:r>
            <a:r>
              <a:rPr lang="pt-BR" dirty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 Vector </a:t>
            </a:r>
            <a:r>
              <a:rPr lang="pt-BR" dirty="0" err="1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Regression</a:t>
            </a:r>
            <a:endParaRPr lang="pt-BR" dirty="0">
              <a:solidFill>
                <a:srgbClr val="28324A"/>
              </a:solidFill>
              <a:latin typeface="Source Sans Pro"/>
              <a:ea typeface="Source Sans Pro"/>
              <a:sym typeface="Arial"/>
            </a:endParaRPr>
          </a:p>
          <a:p>
            <a:pPr marL="342900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2100" dirty="0" smtClean="0">
                <a:sym typeface="Arial"/>
              </a:rPr>
              <a:t>Criar modelo.</a:t>
            </a:r>
          </a:p>
          <a:p>
            <a:pPr marL="342900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2100" dirty="0" smtClean="0">
                <a:sym typeface="Arial"/>
              </a:rPr>
              <a:t>Fazer o ajuste dos </a:t>
            </a:r>
            <a:r>
              <a:rPr lang="pt-BR" sz="2100" dirty="0" err="1" smtClean="0">
                <a:sym typeface="Arial"/>
              </a:rPr>
              <a:t>hiperparâmetros</a:t>
            </a:r>
            <a:r>
              <a:rPr lang="pt-BR" sz="2100" dirty="0" smtClean="0">
                <a:sym typeface="Arial"/>
              </a:rPr>
              <a:t>.</a:t>
            </a:r>
          </a:p>
          <a:p>
            <a:pPr marL="342900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2100" dirty="0" smtClean="0">
                <a:sym typeface="Arial"/>
              </a:rPr>
              <a:t>Aplicar modelo.</a:t>
            </a:r>
          </a:p>
          <a:p>
            <a:pPr marL="342900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2100" dirty="0">
                <a:sym typeface="Arial"/>
              </a:rPr>
              <a:t>Avaliar os dados das variáveis mais </a:t>
            </a:r>
            <a:r>
              <a:rPr lang="pt-BR" sz="2100" dirty="0" smtClean="0">
                <a:sym typeface="Arial"/>
              </a:rPr>
              <a:t>importantes.</a:t>
            </a:r>
            <a:endParaRPr lang="pt-BR" sz="2100" dirty="0">
              <a:sym typeface="Arial"/>
            </a:endParaRPr>
          </a:p>
          <a:p>
            <a:pPr marL="800100" lvl="1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dirty="0" err="1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Permutation</a:t>
            </a:r>
            <a:r>
              <a:rPr lang="pt-BR" dirty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 </a:t>
            </a:r>
            <a:r>
              <a:rPr lang="pt-BR" dirty="0" err="1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Feature</a:t>
            </a:r>
            <a:r>
              <a:rPr lang="pt-BR" dirty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 </a:t>
            </a:r>
            <a:r>
              <a:rPr lang="pt-BR" dirty="0" err="1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Importance</a:t>
            </a:r>
            <a:r>
              <a:rPr lang="pt-BR" dirty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.</a:t>
            </a:r>
          </a:p>
          <a:p>
            <a:pPr marL="342900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2100" dirty="0" smtClean="0">
                <a:solidFill>
                  <a:srgbClr val="28324A"/>
                </a:solidFill>
                <a:sym typeface="Arial"/>
              </a:rPr>
              <a:t>Fazer últimos ajustes nos dados utilizados.</a:t>
            </a:r>
          </a:p>
          <a:p>
            <a:pPr marL="342900" indent="-342900" defTabSz="1219170">
              <a:spcBef>
                <a:spcPts val="600"/>
              </a:spcBef>
              <a:buClr>
                <a:srgbClr val="28324A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2100" dirty="0" smtClean="0">
                <a:sym typeface="Arial"/>
              </a:rPr>
              <a:t>Avaliar resultados.</a:t>
            </a:r>
            <a:endParaRPr lang="pt-BR" sz="2100" dirty="0" smtClean="0">
              <a:solidFill>
                <a:srgbClr val="28324A"/>
              </a:solidFill>
              <a:sym typeface="Arial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059" y="2280958"/>
            <a:ext cx="3039491" cy="23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12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453744" y="954400"/>
            <a:ext cx="8377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O estudo de correlação das variáveis não demonstra nenhuma correlação muito forte: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537046"/>
              </p:ext>
            </p:extLst>
          </p:nvPr>
        </p:nvGraphicFramePr>
        <p:xfrm>
          <a:off x="1761802" y="2320412"/>
          <a:ext cx="5769709" cy="2440157"/>
        </p:xfrm>
        <a:graphic>
          <a:graphicData uri="http://schemas.openxmlformats.org/drawingml/2006/table">
            <a:tbl>
              <a:tblPr/>
              <a:tblGrid>
                <a:gridCol w="1756914">
                  <a:extLst>
                    <a:ext uri="{9D8B030D-6E8A-4147-A177-3AD203B41FA5}">
                      <a16:colId xmlns:a16="http://schemas.microsoft.com/office/drawing/2014/main" val="2421423956"/>
                    </a:ext>
                  </a:extLst>
                </a:gridCol>
                <a:gridCol w="790613">
                  <a:extLst>
                    <a:ext uri="{9D8B030D-6E8A-4147-A177-3AD203B41FA5}">
                      <a16:colId xmlns:a16="http://schemas.microsoft.com/office/drawing/2014/main" val="500371903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627849782"/>
                    </a:ext>
                  </a:extLst>
                </a:gridCol>
                <a:gridCol w="1756914">
                  <a:extLst>
                    <a:ext uri="{9D8B030D-6E8A-4147-A177-3AD203B41FA5}">
                      <a16:colId xmlns:a16="http://schemas.microsoft.com/office/drawing/2014/main" val="1488672271"/>
                    </a:ext>
                  </a:extLst>
                </a:gridCol>
                <a:gridCol w="790613">
                  <a:extLst>
                    <a:ext uri="{9D8B030D-6E8A-4147-A177-3AD203B41FA5}">
                      <a16:colId xmlns:a16="http://schemas.microsoft.com/office/drawing/2014/main" val="634435513"/>
                    </a:ext>
                  </a:extLst>
                </a:gridCol>
              </a:tblGrid>
              <a:tr h="2819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SPEARMAN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PEARSON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9644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refeições na janta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1.000.000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D3F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refeições na janta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1.000.000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D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499238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0,316881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F2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0,145479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918074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0,147125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0,128838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06102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precipitação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0,069057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precipitação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0,015848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360236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da semana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-0,075042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temperatura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-0,049309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484238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temperatura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-0,131871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9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da semana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-0,050358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034339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bimestre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-0,372431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E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-0,508962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979108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semana letiva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-0,395612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bimestre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-0,511588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37055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-0,397197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semana letiva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-0,514314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7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5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13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453744" y="954400"/>
            <a:ext cx="8377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Mas analisando visualmente é possível encontrar padrões em algumas variáveis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1437271" y="1810982"/>
            <a:ext cx="6045077" cy="4035373"/>
            <a:chOff x="0" y="0"/>
            <a:chExt cx="6977482" cy="4658309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305050" cy="1550035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7837" y="0"/>
              <a:ext cx="2337435" cy="1552575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4288" y="0"/>
              <a:ext cx="2337435" cy="155575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528877"/>
              <a:ext cx="2331720" cy="1552575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73" y="1528877"/>
              <a:ext cx="2343785" cy="1552575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23207" y="1528877"/>
              <a:ext cx="2352675" cy="1552575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72384"/>
              <a:ext cx="2339975" cy="1579880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522" y="3079699"/>
              <a:ext cx="2346960" cy="1578610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919" y="3079699"/>
              <a:ext cx="2339975" cy="157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6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14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453744" y="954400"/>
            <a:ext cx="837738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A precisão tem sido medida através da divisão da base em treino e testes, já que não foi possível devido ao COVID-19 coletar novos dados para realizar testes.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6025" y="4651100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kern="0" dirty="0" smtClean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</a:rPr>
              <a:t>Métricas de precisão:</a:t>
            </a:r>
            <a:endParaRPr lang="pt-BR" sz="1600" kern="0" dirty="0">
              <a:solidFill>
                <a:srgbClr val="FF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291546" y="4651100"/>
            <a:ext cx="3544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alt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R² score: </a:t>
            </a:r>
            <a:r>
              <a:rPr lang="pt-BR" altLang="pt-BR" sz="16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0.23</a:t>
            </a:r>
          </a:p>
          <a:p>
            <a:pPr defTabSz="1219170">
              <a:buClr>
                <a:srgbClr val="000000"/>
              </a:buClr>
            </a:pPr>
            <a:r>
              <a:rPr lang="pt-BR" altLang="pt-BR" sz="16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erro </a:t>
            </a:r>
            <a:r>
              <a:rPr lang="pt-BR" alt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absoluto médio: 68.3</a:t>
            </a:r>
          </a:p>
          <a:p>
            <a:pPr defTabSz="1219170">
              <a:buClr>
                <a:srgbClr val="000000"/>
              </a:buClr>
            </a:pPr>
            <a:r>
              <a:rPr lang="pt-BR" alt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erro quadrático médio: 7524</a:t>
            </a:r>
          </a:p>
          <a:p>
            <a:pPr defTabSz="1219170">
              <a:buClr>
                <a:srgbClr val="000000"/>
              </a:buClr>
            </a:pPr>
            <a:r>
              <a:rPr lang="pt-BR" alt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erro absoluto mediano: 66</a:t>
            </a:r>
          </a:p>
          <a:p>
            <a:pPr defTabSz="1219170">
              <a:buClr>
                <a:srgbClr val="000000"/>
              </a:buClr>
            </a:pPr>
            <a:r>
              <a:rPr lang="pt-BR" alt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erro máximo: 237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/>
          <a:srcRect l="8425" t="1933" r="1308" b="8721"/>
          <a:stretch/>
        </p:blipFill>
        <p:spPr>
          <a:xfrm>
            <a:off x="2694101" y="2016229"/>
            <a:ext cx="3755797" cy="24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15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453744" y="954400"/>
            <a:ext cx="837738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A base de dados relativamente pequena causa prejuízos ao treinamento do algoritmo, mas a tentativa é válida, devendo se levar em conta para próximos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estudos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a inclusão da quantidade de comida produzida e desperdiçada para que se alcancem melhores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resultados.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57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16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40717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92F22-0E2D-42FF-906B-A0D4FC76A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368809F-639B-4786-AD37-C07F91CB3768}"/>
              </a:ext>
            </a:extLst>
          </p:cNvPr>
          <p:cNvSpPr txBox="1">
            <a:spLocks/>
          </p:cNvSpPr>
          <p:nvPr/>
        </p:nvSpPr>
        <p:spPr>
          <a:xfrm>
            <a:off x="1073700" y="0"/>
            <a:ext cx="69966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kern="0" dirty="0" smtClean="0">
                <a:solidFill>
                  <a:srgbClr val="FF0000"/>
                </a:solidFill>
              </a:rPr>
              <a:t>PONTOS REGISTRADOS PELO GABRIEL NA </a:t>
            </a:r>
            <a:r>
              <a:rPr lang="pt-BR" kern="0" dirty="0" smtClean="0">
                <a:solidFill>
                  <a:srgbClr val="FF0000"/>
                </a:solidFill>
              </a:rPr>
              <a:t>2ª APRESENTAÇÃO</a:t>
            </a:r>
            <a:endParaRPr lang="pt-BR" kern="0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6F28F6-C083-4C12-ABC0-45E337AD26DB}"/>
              </a:ext>
            </a:extLst>
          </p:cNvPr>
          <p:cNvSpPr txBox="1"/>
          <p:nvPr/>
        </p:nvSpPr>
        <p:spPr>
          <a:xfrm>
            <a:off x="385021" y="954400"/>
            <a:ext cx="8372213" cy="285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defTabSz="1219170">
              <a:spcBef>
                <a:spcPts val="600"/>
              </a:spcBef>
              <a:buClr>
                <a:srgbClr val="28324A"/>
              </a:buClr>
              <a:buSzPts val="1600"/>
              <a:defRPr sz="1933" ker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  <a:lvl2pPr lvl="1" defTabSz="1219170">
              <a:spcBef>
                <a:spcPts val="600"/>
              </a:spcBef>
              <a:buClr>
                <a:srgbClr val="28324A"/>
              </a:buClr>
              <a:buSzPts val="1600"/>
              <a:defRPr sz="2133">
                <a:solidFill>
                  <a:srgbClr val="28324A"/>
                </a:solidFill>
                <a:latin typeface="Source Sans Pro"/>
                <a:ea typeface="Source Sans Pro"/>
              </a:defRPr>
            </a:lvl2pPr>
          </a:lstStyle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err="1" smtClean="0">
                <a:sym typeface="Arial"/>
              </a:rPr>
              <a:t>OKapresentacao</a:t>
            </a:r>
            <a:r>
              <a:rPr lang="pt-BR" dirty="0" smtClean="0">
                <a:sym typeface="Arial"/>
              </a:rPr>
              <a:t> </a:t>
            </a:r>
            <a:r>
              <a:rPr lang="pt-BR" dirty="0">
                <a:sym typeface="Arial"/>
              </a:rPr>
              <a:t>no 1o slide orientadores e alunos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err="1" smtClean="0">
                <a:sym typeface="Arial"/>
              </a:rPr>
              <a:t>OKcriar</a:t>
            </a:r>
            <a:r>
              <a:rPr lang="pt-BR" dirty="0" smtClean="0">
                <a:sym typeface="Arial"/>
              </a:rPr>
              <a:t> </a:t>
            </a:r>
            <a:r>
              <a:rPr lang="pt-BR" dirty="0">
                <a:sym typeface="Arial"/>
              </a:rPr>
              <a:t>cronograma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err="1" smtClean="0">
                <a:sym typeface="Arial"/>
              </a:rPr>
              <a:t>OKtalvez</a:t>
            </a:r>
            <a:r>
              <a:rPr lang="pt-BR" dirty="0" smtClean="0">
                <a:sym typeface="Arial"/>
              </a:rPr>
              <a:t> </a:t>
            </a:r>
            <a:r>
              <a:rPr lang="pt-BR" dirty="0">
                <a:sym typeface="Arial"/>
              </a:rPr>
              <a:t>mover o </a:t>
            </a:r>
            <a:r>
              <a:rPr lang="pt-BR" dirty="0" err="1">
                <a:sym typeface="Arial"/>
              </a:rPr>
              <a:t>caminhao</a:t>
            </a:r>
            <a:r>
              <a:rPr lang="pt-BR" dirty="0">
                <a:sym typeface="Arial"/>
              </a:rPr>
              <a:t> para antes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err="1" smtClean="0">
                <a:sym typeface="Arial"/>
              </a:rPr>
              <a:t>OKsimplificar</a:t>
            </a:r>
            <a:r>
              <a:rPr lang="pt-BR" dirty="0" smtClean="0">
                <a:sym typeface="Arial"/>
              </a:rPr>
              <a:t> </a:t>
            </a:r>
            <a:r>
              <a:rPr lang="pt-BR" dirty="0">
                <a:sym typeface="Arial"/>
              </a:rPr>
              <a:t>ideia e </a:t>
            </a:r>
            <a:r>
              <a:rPr lang="pt-BR" dirty="0" err="1">
                <a:sym typeface="Arial"/>
              </a:rPr>
              <a:t>machine</a:t>
            </a:r>
            <a:r>
              <a:rPr lang="pt-BR" dirty="0">
                <a:sym typeface="Arial"/>
              </a:rPr>
              <a:t> </a:t>
            </a:r>
            <a:r>
              <a:rPr lang="pt-BR" dirty="0" err="1">
                <a:sym typeface="Arial"/>
              </a:rPr>
              <a:t>learning</a:t>
            </a:r>
            <a:endParaRPr lang="pt-BR" dirty="0">
              <a:sym typeface="Arial"/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err="1" smtClean="0">
                <a:sym typeface="Arial"/>
              </a:rPr>
              <a:t>OKretrabalhar</a:t>
            </a:r>
            <a:r>
              <a:rPr lang="pt-BR" dirty="0" smtClean="0">
                <a:sym typeface="Arial"/>
              </a:rPr>
              <a:t> </a:t>
            </a:r>
            <a:r>
              <a:rPr lang="pt-BR" dirty="0">
                <a:sym typeface="Arial"/>
              </a:rPr>
              <a:t>o SVR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err="1" smtClean="0">
                <a:sym typeface="Arial"/>
              </a:rPr>
              <a:t>NOKargumentos</a:t>
            </a:r>
            <a:r>
              <a:rPr lang="pt-BR" dirty="0" smtClean="0">
                <a:sym typeface="Arial"/>
              </a:rPr>
              <a:t> </a:t>
            </a:r>
            <a:r>
              <a:rPr lang="pt-BR" dirty="0">
                <a:sym typeface="Arial"/>
              </a:rPr>
              <a:t>VERIFICAR REFERENCIAS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smtClean="0">
                <a:sym typeface="Arial"/>
              </a:rPr>
              <a:t>OK metodologia organizar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2" b="97168" l="10000" r="95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900" y="4520649"/>
            <a:ext cx="243840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0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92F22-0E2D-42FF-906B-A0D4FC76A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368809F-639B-4786-AD37-C07F91CB3768}"/>
              </a:ext>
            </a:extLst>
          </p:cNvPr>
          <p:cNvSpPr txBox="1">
            <a:spLocks/>
          </p:cNvSpPr>
          <p:nvPr/>
        </p:nvSpPr>
        <p:spPr>
          <a:xfrm>
            <a:off x="1073700" y="0"/>
            <a:ext cx="69966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kern="0" dirty="0" smtClean="0">
                <a:solidFill>
                  <a:srgbClr val="FF0000"/>
                </a:solidFill>
              </a:rPr>
              <a:t>PONTOS REGISTRADOS PELO GABRIEL NA </a:t>
            </a:r>
            <a:r>
              <a:rPr lang="pt-BR" kern="0" dirty="0" smtClean="0">
                <a:solidFill>
                  <a:srgbClr val="FF0000"/>
                </a:solidFill>
              </a:rPr>
              <a:t>1ª APRESENTAÇÃO</a:t>
            </a:r>
            <a:endParaRPr lang="pt-BR" kern="0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6F28F6-C083-4C12-ABC0-45E337AD26DB}"/>
              </a:ext>
            </a:extLst>
          </p:cNvPr>
          <p:cNvSpPr txBox="1"/>
          <p:nvPr/>
        </p:nvSpPr>
        <p:spPr>
          <a:xfrm>
            <a:off x="385021" y="954400"/>
            <a:ext cx="8372213" cy="366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defTabSz="1219170">
              <a:spcBef>
                <a:spcPts val="600"/>
              </a:spcBef>
              <a:buClr>
                <a:srgbClr val="28324A"/>
              </a:buClr>
              <a:buSzPts val="1600"/>
              <a:defRPr sz="1933" ker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  <a:lvl2pPr lvl="1" defTabSz="1219170">
              <a:spcBef>
                <a:spcPts val="600"/>
              </a:spcBef>
              <a:buClr>
                <a:srgbClr val="28324A"/>
              </a:buClr>
              <a:buSzPts val="1600"/>
              <a:defRPr sz="2133">
                <a:solidFill>
                  <a:srgbClr val="28324A"/>
                </a:solidFill>
                <a:latin typeface="Source Sans Pro"/>
                <a:ea typeface="Source Sans Pro"/>
              </a:defRPr>
            </a:lvl2pPr>
          </a:lstStyle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smtClean="0">
                <a:sym typeface="Arial"/>
              </a:rPr>
              <a:t>Um detalhe a mais na contextualização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smtClean="0">
                <a:sym typeface="Arial"/>
              </a:rPr>
              <a:t>Quem é COLOG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err="1" smtClean="0">
                <a:sym typeface="Arial"/>
              </a:rPr>
              <a:t>Machine</a:t>
            </a:r>
            <a:r>
              <a:rPr lang="pt-BR" dirty="0" smtClean="0">
                <a:sym typeface="Arial"/>
              </a:rPr>
              <a:t> </a:t>
            </a:r>
            <a:r>
              <a:rPr lang="pt-BR" dirty="0" err="1" smtClean="0">
                <a:sym typeface="Arial"/>
              </a:rPr>
              <a:t>learning</a:t>
            </a:r>
            <a:r>
              <a:rPr lang="pt-BR" dirty="0" smtClean="0">
                <a:sym typeface="Arial"/>
              </a:rPr>
              <a:t> (falar mais)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smtClean="0">
                <a:sym typeface="Arial"/>
              </a:rPr>
              <a:t>Justificativa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smtClean="0">
                <a:sym typeface="Arial"/>
              </a:rPr>
              <a:t>Falando um pouquinho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smtClean="0">
                <a:sym typeface="Arial"/>
              </a:rPr>
              <a:t>Muito texto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smtClean="0">
                <a:sym typeface="Arial"/>
              </a:rPr>
              <a:t>Estimativa da quantidade de pessoas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smtClean="0">
                <a:sym typeface="Arial"/>
              </a:rPr>
              <a:t>Dizer o progresso atual </a:t>
            </a:r>
            <a:r>
              <a:rPr lang="pt-BR" dirty="0" err="1" smtClean="0">
                <a:sym typeface="Arial"/>
              </a:rPr>
              <a:t>vs</a:t>
            </a:r>
            <a:r>
              <a:rPr lang="pt-BR" dirty="0" smtClean="0">
                <a:sym typeface="Arial"/>
              </a:rPr>
              <a:t> o objetivo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pt-BR" dirty="0" smtClean="0">
                <a:sym typeface="Arial"/>
              </a:rPr>
              <a:t>As técnicas de analise não estão referenciadas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2" b="97168" l="10000" r="95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900" y="4520649"/>
            <a:ext cx="243840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9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 smtClean="0"/>
              <a:t>CRONOGRAMA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2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545465" y="1384794"/>
            <a:ext cx="72593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pt-BR" sz="28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Definição de </a:t>
            </a:r>
            <a:r>
              <a:rPr lang="pt-BR" sz="28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termos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pt-BR" sz="28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Problematização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pt-BR" sz="28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Relevância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pt-BR" sz="28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Ideia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pt-BR" sz="28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Tecnologias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pt-BR" sz="28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Argumentos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pt-BR" sz="28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Metodologia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pt-BR" sz="28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Resultados</a:t>
            </a:r>
            <a:endParaRPr lang="pt-BR" sz="20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502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1073700" y="0"/>
            <a:ext cx="69966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kern="0" dirty="0" smtClean="0"/>
              <a:t>O QUE É DESPERDÍCIO?</a:t>
            </a:r>
            <a:endParaRPr lang="pt-BR" kern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E95BDE-1EFE-4D29-BFEB-44C9A346EE7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8771" y="2974778"/>
            <a:ext cx="4362680" cy="1115114"/>
          </a:xfrm>
        </p:spPr>
        <p:txBody>
          <a:bodyPr/>
          <a:lstStyle/>
          <a:p>
            <a:r>
              <a:rPr lang="pt-BR" b="1" dirty="0"/>
              <a:t>Sobra </a:t>
            </a:r>
            <a:r>
              <a:rPr lang="pt-BR" b="1" dirty="0" smtClean="0"/>
              <a:t>Limpa</a:t>
            </a:r>
          </a:p>
          <a:p>
            <a:pPr marL="126997" indent="0">
              <a:buNone/>
            </a:pPr>
            <a:endParaRPr lang="pt-BR" b="1" dirty="0" smtClean="0"/>
          </a:p>
          <a:p>
            <a:r>
              <a:rPr lang="pt-BR" b="1" dirty="0" smtClean="0"/>
              <a:t>Sobra </a:t>
            </a:r>
            <a:r>
              <a:rPr lang="pt-BR" b="1" dirty="0"/>
              <a:t>suja ou resto </a:t>
            </a:r>
            <a:r>
              <a:rPr lang="pt-BR" b="1" dirty="0" smtClean="0"/>
              <a:t>ingesta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1A3C64-03DB-469A-B59A-7536BF5306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3</a:t>
            </a:fld>
            <a:endParaRPr lang="pt-BR" ker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3" b="994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6233" y="1084118"/>
            <a:ext cx="3337767" cy="22757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8" b="100000" l="9995" r="89954">
                        <a14:foregroundMark x1="53323" y1="90966" x2="23440" y2="85689"/>
                        <a14:foregroundMark x1="56317" y1="82469" x2="25824" y2="78265"/>
                        <a14:foregroundMark x1="23135" y1="68247" x2="23135" y2="61896"/>
                        <a14:foregroundMark x1="23846" y1="63685" x2="24201" y2="45707"/>
                        <a14:foregroundMark x1="38762" y1="40787" x2="34399" y2="38819"/>
                        <a14:foregroundMark x1="34602" y1="39624" x2="25977" y2="42397"/>
                        <a14:foregroundMark x1="24049" y1="47138" x2="25317" y2="43381"/>
                        <a14:foregroundMark x1="22933" y1="68873" x2="23186" y2="52236"/>
                        <a14:foregroundMark x1="43125" y1="43918" x2="45358" y2="28712"/>
                        <a14:foregroundMark x1="58498" y1="37388" x2="55911" y2="38014"/>
                        <a14:foregroundMark x1="52917" y1="45528" x2="55251" y2="38819"/>
                        <a14:foregroundMark x1="74226" y1="68336" x2="71487" y2="63596"/>
                        <a14:backgroundMark x1="38762" y1="37835" x2="25875" y2="37388"/>
                        <a14:backgroundMark x1="53019" y1="36852" x2="52106" y2="44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78"/>
          <a:stretch/>
        </p:blipFill>
        <p:spPr>
          <a:xfrm>
            <a:off x="5069336" y="4182799"/>
            <a:ext cx="3941314" cy="2408501"/>
          </a:xfrm>
          <a:prstGeom prst="rect">
            <a:avLst/>
          </a:prstGeom>
        </p:spPr>
      </p:pic>
      <p:sp>
        <p:nvSpPr>
          <p:cNvPr id="52" name="Google Shape;294;p8">
            <a:extLst>
              <a:ext uri="{FF2B5EF4-FFF2-40B4-BE49-F238E27FC236}">
                <a16:creationId xmlns:a16="http://schemas.microsoft.com/office/drawing/2014/main" id="{9008A0FE-16E1-4D39-B043-9B2DD24EE64A}"/>
              </a:ext>
            </a:extLst>
          </p:cNvPr>
          <p:cNvSpPr/>
          <p:nvPr/>
        </p:nvSpPr>
        <p:spPr>
          <a:xfrm>
            <a:off x="-28574" y="5929033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53" name="Google Shape;295;p8">
            <a:extLst>
              <a:ext uri="{FF2B5EF4-FFF2-40B4-BE49-F238E27FC236}">
                <a16:creationId xmlns:a16="http://schemas.microsoft.com/office/drawing/2014/main" id="{DC4D05BC-A6E1-40ED-AEA7-A2565439FC7F}"/>
              </a:ext>
            </a:extLst>
          </p:cNvPr>
          <p:cNvSpPr/>
          <p:nvPr/>
        </p:nvSpPr>
        <p:spPr>
          <a:xfrm>
            <a:off x="-28574" y="610415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54" name="Google Shape;297;p8">
            <a:extLst>
              <a:ext uri="{FF2B5EF4-FFF2-40B4-BE49-F238E27FC236}">
                <a16:creationId xmlns:a16="http://schemas.microsoft.com/office/drawing/2014/main" id="{FB533D47-9A25-42AC-B6EC-03B301B627CC}"/>
              </a:ext>
            </a:extLst>
          </p:cNvPr>
          <p:cNvSpPr/>
          <p:nvPr/>
        </p:nvSpPr>
        <p:spPr>
          <a:xfrm rot="8100000">
            <a:off x="6038982" y="604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298;p8">
            <a:extLst>
              <a:ext uri="{FF2B5EF4-FFF2-40B4-BE49-F238E27FC236}">
                <a16:creationId xmlns:a16="http://schemas.microsoft.com/office/drawing/2014/main" id="{DE90AE61-8661-4256-A864-BEC7BE13A95F}"/>
              </a:ext>
            </a:extLst>
          </p:cNvPr>
          <p:cNvSpPr/>
          <p:nvPr/>
        </p:nvSpPr>
        <p:spPr>
          <a:xfrm rot="8100000">
            <a:off x="7181982" y="609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6" name="Google Shape;299;p8">
            <a:extLst>
              <a:ext uri="{FF2B5EF4-FFF2-40B4-BE49-F238E27FC236}">
                <a16:creationId xmlns:a16="http://schemas.microsoft.com/office/drawing/2014/main" id="{188B4B89-255A-42F6-AE81-6C06043F09D4}"/>
              </a:ext>
            </a:extLst>
          </p:cNvPr>
          <p:cNvGrpSpPr/>
          <p:nvPr/>
        </p:nvGrpSpPr>
        <p:grpSpPr>
          <a:xfrm>
            <a:off x="-9525" y="5949967"/>
            <a:ext cx="9167825" cy="793733"/>
            <a:chOff x="-9525" y="4462475"/>
            <a:chExt cx="9167825" cy="595300"/>
          </a:xfrm>
        </p:grpSpPr>
        <p:sp>
          <p:nvSpPr>
            <p:cNvPr id="57" name="Google Shape;300;p8">
              <a:extLst>
                <a:ext uri="{FF2B5EF4-FFF2-40B4-BE49-F238E27FC236}">
                  <a16:creationId xmlns:a16="http://schemas.microsoft.com/office/drawing/2014/main" id="{1D4015BA-5FE7-4F10-8CB9-0CCF5533BBD8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" name="Google Shape;301;p8">
              <a:extLst>
                <a:ext uri="{FF2B5EF4-FFF2-40B4-BE49-F238E27FC236}">
                  <a16:creationId xmlns:a16="http://schemas.microsoft.com/office/drawing/2014/main" id="{A33B8AF8-4E2A-4CC0-933A-A71955D47A45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302;p8">
              <a:extLst>
                <a:ext uri="{FF2B5EF4-FFF2-40B4-BE49-F238E27FC236}">
                  <a16:creationId xmlns:a16="http://schemas.microsoft.com/office/drawing/2014/main" id="{1B6BBEA9-0E63-42A0-9109-98211362596F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0" name="Google Shape;303;p8">
            <a:extLst>
              <a:ext uri="{FF2B5EF4-FFF2-40B4-BE49-F238E27FC236}">
                <a16:creationId xmlns:a16="http://schemas.microsoft.com/office/drawing/2014/main" id="{6E8FAA05-41F4-4C1B-9F10-12319CC31174}"/>
              </a:ext>
            </a:extLst>
          </p:cNvPr>
          <p:cNvGrpSpPr/>
          <p:nvPr/>
        </p:nvGrpSpPr>
        <p:grpSpPr>
          <a:xfrm>
            <a:off x="-42836" y="5924653"/>
            <a:ext cx="9229575" cy="857049"/>
            <a:chOff x="-42837" y="4443488"/>
            <a:chExt cx="9229575" cy="642787"/>
          </a:xfrm>
        </p:grpSpPr>
        <p:sp>
          <p:nvSpPr>
            <p:cNvPr id="61" name="Google Shape;304;p8">
              <a:extLst>
                <a:ext uri="{FF2B5EF4-FFF2-40B4-BE49-F238E27FC236}">
                  <a16:creationId xmlns:a16="http://schemas.microsoft.com/office/drawing/2014/main" id="{962BB193-59C3-450D-8DD4-594AC2D4E6A1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305;p8">
              <a:extLst>
                <a:ext uri="{FF2B5EF4-FFF2-40B4-BE49-F238E27FC236}">
                  <a16:creationId xmlns:a16="http://schemas.microsoft.com/office/drawing/2014/main" id="{485CBC51-8AD5-4CA4-A6E1-C2A35F040513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306;p8">
              <a:extLst>
                <a:ext uri="{FF2B5EF4-FFF2-40B4-BE49-F238E27FC236}">
                  <a16:creationId xmlns:a16="http://schemas.microsoft.com/office/drawing/2014/main" id="{8891BAD3-C9E3-4B44-9FB1-75C99CB1A3AA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307;p8">
              <a:extLst>
                <a:ext uri="{FF2B5EF4-FFF2-40B4-BE49-F238E27FC236}">
                  <a16:creationId xmlns:a16="http://schemas.microsoft.com/office/drawing/2014/main" id="{EA1C6069-BB7A-47B8-9271-B0275D0476F7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308;p8">
              <a:extLst>
                <a:ext uri="{FF2B5EF4-FFF2-40B4-BE49-F238E27FC236}">
                  <a16:creationId xmlns:a16="http://schemas.microsoft.com/office/drawing/2014/main" id="{5096CBB0-AD9D-4FD0-AE5A-FEC0B8A4E90C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309;p8">
              <a:extLst>
                <a:ext uri="{FF2B5EF4-FFF2-40B4-BE49-F238E27FC236}">
                  <a16:creationId xmlns:a16="http://schemas.microsoft.com/office/drawing/2014/main" id="{FE0FBADC-7744-489C-AA71-D8340E81799D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310;p8">
              <a:extLst>
                <a:ext uri="{FF2B5EF4-FFF2-40B4-BE49-F238E27FC236}">
                  <a16:creationId xmlns:a16="http://schemas.microsoft.com/office/drawing/2014/main" id="{F6A181D8-4CBF-4158-86A2-0279187A1359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311;p8">
              <a:extLst>
                <a:ext uri="{FF2B5EF4-FFF2-40B4-BE49-F238E27FC236}">
                  <a16:creationId xmlns:a16="http://schemas.microsoft.com/office/drawing/2014/main" id="{F1609557-59E5-4EC5-B00D-B7BCB225A115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312;p8">
              <a:extLst>
                <a:ext uri="{FF2B5EF4-FFF2-40B4-BE49-F238E27FC236}">
                  <a16:creationId xmlns:a16="http://schemas.microsoft.com/office/drawing/2014/main" id="{CDC4E7E1-075D-42DA-8FEA-16EAEFF9E40C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313;p8">
              <a:extLst>
                <a:ext uri="{FF2B5EF4-FFF2-40B4-BE49-F238E27FC236}">
                  <a16:creationId xmlns:a16="http://schemas.microsoft.com/office/drawing/2014/main" id="{D2812744-AFB6-42E6-8A74-31F20D528CB2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314;p8">
              <a:extLst>
                <a:ext uri="{FF2B5EF4-FFF2-40B4-BE49-F238E27FC236}">
                  <a16:creationId xmlns:a16="http://schemas.microsoft.com/office/drawing/2014/main" id="{A8493E1E-9B1D-4B48-AA52-D27D90EC60E7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315;p8">
              <a:extLst>
                <a:ext uri="{FF2B5EF4-FFF2-40B4-BE49-F238E27FC236}">
                  <a16:creationId xmlns:a16="http://schemas.microsoft.com/office/drawing/2014/main" id="{D348571F-B966-425C-B742-EB8EFCA9C355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316;p8">
              <a:extLst>
                <a:ext uri="{FF2B5EF4-FFF2-40B4-BE49-F238E27FC236}">
                  <a16:creationId xmlns:a16="http://schemas.microsoft.com/office/drawing/2014/main" id="{B33287C1-B16C-4959-9C01-5995CB368AE2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317;p8">
              <a:extLst>
                <a:ext uri="{FF2B5EF4-FFF2-40B4-BE49-F238E27FC236}">
                  <a16:creationId xmlns:a16="http://schemas.microsoft.com/office/drawing/2014/main" id="{E1BE99E9-D332-4767-84E0-0C3AFD690340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318;p8">
              <a:extLst>
                <a:ext uri="{FF2B5EF4-FFF2-40B4-BE49-F238E27FC236}">
                  <a16:creationId xmlns:a16="http://schemas.microsoft.com/office/drawing/2014/main" id="{DC0B7570-1EAE-4356-8BDC-75417A800E3D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319;p8">
              <a:extLst>
                <a:ext uri="{FF2B5EF4-FFF2-40B4-BE49-F238E27FC236}">
                  <a16:creationId xmlns:a16="http://schemas.microsoft.com/office/drawing/2014/main" id="{48C92DA5-98AD-4065-983A-2052F6CFDD00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320;p8">
              <a:extLst>
                <a:ext uri="{FF2B5EF4-FFF2-40B4-BE49-F238E27FC236}">
                  <a16:creationId xmlns:a16="http://schemas.microsoft.com/office/drawing/2014/main" id="{C28CB14D-5357-4802-8D6B-604E8AF1A7EC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321;p8">
              <a:extLst>
                <a:ext uri="{FF2B5EF4-FFF2-40B4-BE49-F238E27FC236}">
                  <a16:creationId xmlns:a16="http://schemas.microsoft.com/office/drawing/2014/main" id="{6D72B761-546F-4716-A858-475C23C08D64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322;p8">
              <a:extLst>
                <a:ext uri="{FF2B5EF4-FFF2-40B4-BE49-F238E27FC236}">
                  <a16:creationId xmlns:a16="http://schemas.microsoft.com/office/drawing/2014/main" id="{9A1CD6C4-56F3-4CF8-81C2-6C338CCD4840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323;p8">
              <a:extLst>
                <a:ext uri="{FF2B5EF4-FFF2-40B4-BE49-F238E27FC236}">
                  <a16:creationId xmlns:a16="http://schemas.microsoft.com/office/drawing/2014/main" id="{B9E0DEB6-5705-48EB-BC21-205F44E2795E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324;p8">
              <a:extLst>
                <a:ext uri="{FF2B5EF4-FFF2-40B4-BE49-F238E27FC236}">
                  <a16:creationId xmlns:a16="http://schemas.microsoft.com/office/drawing/2014/main" id="{061ACE30-5576-462B-AAD5-44478282DE32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325;p8">
              <a:extLst>
                <a:ext uri="{FF2B5EF4-FFF2-40B4-BE49-F238E27FC236}">
                  <a16:creationId xmlns:a16="http://schemas.microsoft.com/office/drawing/2014/main" id="{F94BAE8E-9761-46FE-9122-AD033255272F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326;p8">
              <a:extLst>
                <a:ext uri="{FF2B5EF4-FFF2-40B4-BE49-F238E27FC236}">
                  <a16:creationId xmlns:a16="http://schemas.microsoft.com/office/drawing/2014/main" id="{E6D3D1C7-E318-4062-A9CD-84553694709E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327;p8">
              <a:extLst>
                <a:ext uri="{FF2B5EF4-FFF2-40B4-BE49-F238E27FC236}">
                  <a16:creationId xmlns:a16="http://schemas.microsoft.com/office/drawing/2014/main" id="{1E167280-D717-42AD-A63D-53012845A576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328;p8">
              <a:extLst>
                <a:ext uri="{FF2B5EF4-FFF2-40B4-BE49-F238E27FC236}">
                  <a16:creationId xmlns:a16="http://schemas.microsoft.com/office/drawing/2014/main" id="{6CF32787-B3B7-43BB-AA06-3147442270B7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6" name="Google Shape;329;p8">
            <a:extLst>
              <a:ext uri="{FF2B5EF4-FFF2-40B4-BE49-F238E27FC236}">
                <a16:creationId xmlns:a16="http://schemas.microsoft.com/office/drawing/2014/main" id="{B309B0A7-98FE-4C81-BAB2-2C0C74CAB7BE}"/>
              </a:ext>
            </a:extLst>
          </p:cNvPr>
          <p:cNvSpPr/>
          <p:nvPr/>
        </p:nvSpPr>
        <p:spPr>
          <a:xfrm>
            <a:off x="2990700" y="611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7" name="Google Shape;330;p8">
            <a:extLst>
              <a:ext uri="{FF2B5EF4-FFF2-40B4-BE49-F238E27FC236}">
                <a16:creationId xmlns:a16="http://schemas.microsoft.com/office/drawing/2014/main" id="{7119F661-6732-4228-913E-C0B2E5F5F585}"/>
              </a:ext>
            </a:extLst>
          </p:cNvPr>
          <p:cNvSpPr/>
          <p:nvPr/>
        </p:nvSpPr>
        <p:spPr>
          <a:xfrm>
            <a:off x="1085700" y="649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8" name="Google Shape;331;p8">
            <a:extLst>
              <a:ext uri="{FF2B5EF4-FFF2-40B4-BE49-F238E27FC236}">
                <a16:creationId xmlns:a16="http://schemas.microsoft.com/office/drawing/2014/main" id="{C9EE56B4-B98C-4F17-BDCF-E114678E82F9}"/>
              </a:ext>
            </a:extLst>
          </p:cNvPr>
          <p:cNvSpPr/>
          <p:nvPr/>
        </p:nvSpPr>
        <p:spPr>
          <a:xfrm>
            <a:off x="4895700" y="602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9" name="Google Shape;333;p8">
            <a:extLst>
              <a:ext uri="{FF2B5EF4-FFF2-40B4-BE49-F238E27FC236}">
                <a16:creationId xmlns:a16="http://schemas.microsoft.com/office/drawing/2014/main" id="{F3191AF5-2B37-4735-9754-5045F11D938D}"/>
              </a:ext>
            </a:extLst>
          </p:cNvPr>
          <p:cNvSpPr txBox="1">
            <a:spLocks/>
          </p:cNvSpPr>
          <p:nvPr/>
        </p:nvSpPr>
        <p:spPr>
          <a:xfrm>
            <a:off x="8556775" y="6434933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7" name="Retângulo 46"/>
          <p:cNvSpPr/>
          <p:nvPr/>
        </p:nvSpPr>
        <p:spPr>
          <a:xfrm>
            <a:off x="215752" y="1168445"/>
            <a:ext cx="55904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9170">
              <a:buClr>
                <a:srgbClr val="000000"/>
              </a:buClr>
              <a:buFont typeface="+mj-lt"/>
              <a:buAutoNum type="arabicParenR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Despesa ou gasto exagerado; esbanjamento.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arenR"/>
            </a:pPr>
            <a:endParaRPr lang="pt-BR" sz="21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arenR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Uso sem proveito; perda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algn="r" defTabSz="1219170">
              <a:buClr>
                <a:srgbClr val="000000"/>
              </a:buClr>
            </a:pPr>
            <a:r>
              <a:rPr lang="pt-BR" sz="16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(Dicionário Aurélio, 2010)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207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1" b="100000" l="0" r="100000">
                        <a14:backgroundMark x1="80972" y1="20259" x2="5813" y2="16985"/>
                        <a14:backgroundMark x1="98955" y1="27012" x2="88783" y2="37040"/>
                        <a14:backgroundMark x1="87829" y1="28854" x2="32879" y2="32879"/>
                        <a14:backgroundMark x1="78292" y1="31719" x2="272" y2="60641"/>
                        <a14:backgroundMark x1="10581" y1="60505" x2="87602" y2="34584"/>
                        <a14:backgroundMark x1="97048" y1="37176" x2="26385" y2="67940"/>
                        <a14:backgroundMark x1="26385" y1="64939" x2="272" y2="78104"/>
                        <a14:backgroundMark x1="1135" y1="95498" x2="5313" y2="77763"/>
                        <a14:backgroundMark x1="1726" y1="98226" x2="3224" y2="94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72" t="38172"/>
          <a:stretch/>
        </p:blipFill>
        <p:spPr>
          <a:xfrm>
            <a:off x="317500" y="2768600"/>
            <a:ext cx="8826500" cy="40895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/>
              <a:t>DESPERDÍCIO </a:t>
            </a:r>
            <a:r>
              <a:rPr lang="pt-BR" dirty="0" smtClean="0"/>
              <a:t>NO </a:t>
            </a:r>
            <a:r>
              <a:rPr lang="pt-BR" dirty="0"/>
              <a:t>MUNDO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34" y="882293"/>
            <a:ext cx="4351990" cy="2268290"/>
          </a:xfrm>
        </p:spPr>
        <p:txBody>
          <a:bodyPr/>
          <a:lstStyle/>
          <a:p>
            <a:pPr marL="126997" indent="0">
              <a:buNone/>
            </a:pPr>
            <a:r>
              <a:rPr lang="pt-BR" altLang="ko-KR" sz="4800" b="1" dirty="0" smtClean="0">
                <a:solidFill>
                  <a:srgbClr val="FF0000"/>
                </a:solidFill>
              </a:rPr>
              <a:t>1,3 </a:t>
            </a:r>
            <a:r>
              <a:rPr lang="pt-BR" altLang="ko-KR" sz="4800" b="1" dirty="0">
                <a:solidFill>
                  <a:srgbClr val="FF0000"/>
                </a:solidFill>
              </a:rPr>
              <a:t>bilhão </a:t>
            </a:r>
          </a:p>
          <a:p>
            <a:pPr marL="126997" indent="0">
              <a:buNone/>
            </a:pPr>
            <a:r>
              <a:rPr lang="pt-BR" altLang="ko-KR" sz="2100" dirty="0" smtClean="0"/>
              <a:t>de </a:t>
            </a:r>
            <a:r>
              <a:rPr lang="pt-BR" altLang="ko-KR" sz="2100" b="1" dirty="0">
                <a:solidFill>
                  <a:srgbClr val="FF0000"/>
                </a:solidFill>
              </a:rPr>
              <a:t>toneladas</a:t>
            </a:r>
            <a:r>
              <a:rPr lang="pt-BR" altLang="ko-KR" sz="2100" dirty="0"/>
              <a:t> de comida é </a:t>
            </a:r>
            <a:r>
              <a:rPr lang="pt-BR" altLang="ko-KR" sz="2100" dirty="0" smtClean="0"/>
              <a:t>desperdiçada por ano</a:t>
            </a:r>
            <a:r>
              <a:rPr lang="pt-BR" altLang="ko-KR" sz="2133" dirty="0" smtClean="0"/>
              <a:t/>
            </a:r>
            <a:br>
              <a:rPr lang="pt-BR" altLang="ko-KR" sz="2133" dirty="0" smtClean="0"/>
            </a:br>
            <a:r>
              <a:rPr lang="pt-BR" altLang="ko-KR" dirty="0" smtClean="0"/>
              <a:t>(</a:t>
            </a:r>
            <a:r>
              <a:rPr lang="pt-BR" altLang="ko-KR" dirty="0"/>
              <a:t>ONU, 2018)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>
          <a:xfrm>
            <a:off x="723636" y="2800579"/>
            <a:ext cx="3887392" cy="4399200"/>
          </a:xfrm>
        </p:spPr>
        <p:txBody>
          <a:bodyPr/>
          <a:lstStyle/>
          <a:p>
            <a:pPr marL="126997" indent="0">
              <a:buNone/>
            </a:pPr>
            <a:r>
              <a:rPr lang="pt-BR" altLang="ko-KR" sz="2100" dirty="0"/>
              <a:t>Esse volume representa </a:t>
            </a:r>
            <a:r>
              <a:rPr lang="pt-BR" altLang="ko-KR" sz="4800" b="1" dirty="0">
                <a:solidFill>
                  <a:srgbClr val="FF0000"/>
                </a:solidFill>
              </a:rPr>
              <a:t>30%</a:t>
            </a:r>
            <a:r>
              <a:rPr lang="pt-BR" altLang="ko-KR" sz="2800" b="1" dirty="0">
                <a:solidFill>
                  <a:srgbClr val="FF0000"/>
                </a:solidFill>
              </a:rPr>
              <a:t> </a:t>
            </a:r>
            <a:r>
              <a:rPr lang="pt-BR" altLang="ko-KR" sz="2100" dirty="0"/>
              <a:t>de toda a comida </a:t>
            </a:r>
            <a:endParaRPr lang="pt-BR" altLang="ko-KR" sz="2100" dirty="0" smtClean="0"/>
          </a:p>
          <a:p>
            <a:pPr marL="126997" indent="0">
              <a:buNone/>
            </a:pPr>
            <a:r>
              <a:rPr lang="pt-BR" altLang="ko-KR" dirty="0" smtClean="0"/>
              <a:t>(</a:t>
            </a:r>
            <a:r>
              <a:rPr lang="pt-BR" altLang="ko-KR" dirty="0"/>
              <a:t>ONU, 2018)</a:t>
            </a:r>
            <a:endParaRPr lang="en-US" altLang="ko-KR" dirty="0"/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>
          <a:xfrm>
            <a:off x="4794698" y="1155903"/>
            <a:ext cx="3865408" cy="1810812"/>
          </a:xfrm>
        </p:spPr>
        <p:txBody>
          <a:bodyPr/>
          <a:lstStyle/>
          <a:p>
            <a:pPr marL="126997" indent="0">
              <a:buNone/>
            </a:pPr>
            <a:r>
              <a:rPr lang="pt-BR" altLang="ko-KR" sz="4800" b="1" dirty="0" smtClean="0">
                <a:solidFill>
                  <a:srgbClr val="FF0000"/>
                </a:solidFill>
              </a:rPr>
              <a:t>815 </a:t>
            </a:r>
            <a:r>
              <a:rPr lang="pt-BR" altLang="ko-KR" sz="4800" b="1" dirty="0">
                <a:solidFill>
                  <a:srgbClr val="FF0000"/>
                </a:solidFill>
              </a:rPr>
              <a:t>milhões</a:t>
            </a:r>
            <a:r>
              <a:rPr lang="pt-BR" altLang="ko-KR" sz="4800" b="1" dirty="0"/>
              <a:t> </a:t>
            </a:r>
            <a:r>
              <a:rPr lang="pt-BR" altLang="ko-KR" sz="2100" dirty="0"/>
              <a:t>de pessoas passam fome no planeta. </a:t>
            </a:r>
            <a:endParaRPr lang="pt-BR" altLang="ko-KR" sz="2100" dirty="0" smtClean="0"/>
          </a:p>
          <a:p>
            <a:pPr marL="126997" indent="0">
              <a:buNone/>
            </a:pPr>
            <a:r>
              <a:rPr lang="pt-BR" altLang="ko-KR" dirty="0" smtClean="0"/>
              <a:t>(</a:t>
            </a:r>
            <a:r>
              <a:rPr lang="pt-BR" altLang="ko-KR" dirty="0"/>
              <a:t>FAO, 2019)</a:t>
            </a:r>
          </a:p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4</a:t>
            </a:fld>
            <a:endParaRPr lang="pt-BR" kern="0"/>
          </a:p>
        </p:txBody>
      </p:sp>
      <p:sp>
        <p:nvSpPr>
          <p:cNvPr id="8" name="Google Shape;294;p8">
            <a:extLst>
              <a:ext uri="{FF2B5EF4-FFF2-40B4-BE49-F238E27FC236}">
                <a16:creationId xmlns:a16="http://schemas.microsoft.com/office/drawing/2014/main" id="{9008A0FE-16E1-4D39-B043-9B2DD24EE64A}"/>
              </a:ext>
            </a:extLst>
          </p:cNvPr>
          <p:cNvSpPr/>
          <p:nvPr/>
        </p:nvSpPr>
        <p:spPr>
          <a:xfrm>
            <a:off x="-28574" y="5929033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9" name="Google Shape;295;p8">
            <a:extLst>
              <a:ext uri="{FF2B5EF4-FFF2-40B4-BE49-F238E27FC236}">
                <a16:creationId xmlns:a16="http://schemas.microsoft.com/office/drawing/2014/main" id="{DC4D05BC-A6E1-40ED-AEA7-A2565439FC7F}"/>
              </a:ext>
            </a:extLst>
          </p:cNvPr>
          <p:cNvSpPr/>
          <p:nvPr/>
        </p:nvSpPr>
        <p:spPr>
          <a:xfrm>
            <a:off x="-28574" y="610415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0" name="Google Shape;296;p8">
            <a:extLst>
              <a:ext uri="{FF2B5EF4-FFF2-40B4-BE49-F238E27FC236}">
                <a16:creationId xmlns:a16="http://schemas.microsoft.com/office/drawing/2014/main" id="{FD8A5D00-7C54-4DA5-A138-88983AB7F053}"/>
              </a:ext>
            </a:extLst>
          </p:cNvPr>
          <p:cNvSpPr/>
          <p:nvPr/>
        </p:nvSpPr>
        <p:spPr>
          <a:xfrm rot="8100000">
            <a:off x="1847982" y="567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297;p8">
            <a:extLst>
              <a:ext uri="{FF2B5EF4-FFF2-40B4-BE49-F238E27FC236}">
                <a16:creationId xmlns:a16="http://schemas.microsoft.com/office/drawing/2014/main" id="{FB533D47-9A25-42AC-B6EC-03B301B627CC}"/>
              </a:ext>
            </a:extLst>
          </p:cNvPr>
          <p:cNvSpPr/>
          <p:nvPr/>
        </p:nvSpPr>
        <p:spPr>
          <a:xfrm rot="8100000">
            <a:off x="6038982" y="604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298;p8">
            <a:extLst>
              <a:ext uri="{FF2B5EF4-FFF2-40B4-BE49-F238E27FC236}">
                <a16:creationId xmlns:a16="http://schemas.microsoft.com/office/drawing/2014/main" id="{DE90AE61-8661-4256-A864-BEC7BE13A95F}"/>
              </a:ext>
            </a:extLst>
          </p:cNvPr>
          <p:cNvSpPr/>
          <p:nvPr/>
        </p:nvSpPr>
        <p:spPr>
          <a:xfrm rot="8100000">
            <a:off x="7181982" y="609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" name="Google Shape;299;p8">
            <a:extLst>
              <a:ext uri="{FF2B5EF4-FFF2-40B4-BE49-F238E27FC236}">
                <a16:creationId xmlns:a16="http://schemas.microsoft.com/office/drawing/2014/main" id="{188B4B89-255A-42F6-AE81-6C06043F09D4}"/>
              </a:ext>
            </a:extLst>
          </p:cNvPr>
          <p:cNvGrpSpPr/>
          <p:nvPr/>
        </p:nvGrpSpPr>
        <p:grpSpPr>
          <a:xfrm>
            <a:off x="-9525" y="5949967"/>
            <a:ext cx="9167825" cy="793733"/>
            <a:chOff x="-9525" y="4462475"/>
            <a:chExt cx="9167825" cy="595300"/>
          </a:xfrm>
        </p:grpSpPr>
        <p:sp>
          <p:nvSpPr>
            <p:cNvPr id="14" name="Google Shape;300;p8">
              <a:extLst>
                <a:ext uri="{FF2B5EF4-FFF2-40B4-BE49-F238E27FC236}">
                  <a16:creationId xmlns:a16="http://schemas.microsoft.com/office/drawing/2014/main" id="{1D4015BA-5FE7-4F10-8CB9-0CCF5533BBD8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301;p8">
              <a:extLst>
                <a:ext uri="{FF2B5EF4-FFF2-40B4-BE49-F238E27FC236}">
                  <a16:creationId xmlns:a16="http://schemas.microsoft.com/office/drawing/2014/main" id="{A33B8AF8-4E2A-4CC0-933A-A71955D47A45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302;p8">
              <a:extLst>
                <a:ext uri="{FF2B5EF4-FFF2-40B4-BE49-F238E27FC236}">
                  <a16:creationId xmlns:a16="http://schemas.microsoft.com/office/drawing/2014/main" id="{1B6BBEA9-0E63-42A0-9109-98211362596F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" name="Google Shape;303;p8">
            <a:extLst>
              <a:ext uri="{FF2B5EF4-FFF2-40B4-BE49-F238E27FC236}">
                <a16:creationId xmlns:a16="http://schemas.microsoft.com/office/drawing/2014/main" id="{6E8FAA05-41F4-4C1B-9F10-12319CC31174}"/>
              </a:ext>
            </a:extLst>
          </p:cNvPr>
          <p:cNvGrpSpPr/>
          <p:nvPr/>
        </p:nvGrpSpPr>
        <p:grpSpPr>
          <a:xfrm>
            <a:off x="-42836" y="5924653"/>
            <a:ext cx="9229575" cy="857049"/>
            <a:chOff x="-42837" y="4443488"/>
            <a:chExt cx="9229575" cy="642787"/>
          </a:xfrm>
        </p:grpSpPr>
        <p:sp>
          <p:nvSpPr>
            <p:cNvPr id="18" name="Google Shape;304;p8">
              <a:extLst>
                <a:ext uri="{FF2B5EF4-FFF2-40B4-BE49-F238E27FC236}">
                  <a16:creationId xmlns:a16="http://schemas.microsoft.com/office/drawing/2014/main" id="{962BB193-59C3-450D-8DD4-594AC2D4E6A1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305;p8">
              <a:extLst>
                <a:ext uri="{FF2B5EF4-FFF2-40B4-BE49-F238E27FC236}">
                  <a16:creationId xmlns:a16="http://schemas.microsoft.com/office/drawing/2014/main" id="{485CBC51-8AD5-4CA4-A6E1-C2A35F040513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306;p8">
              <a:extLst>
                <a:ext uri="{FF2B5EF4-FFF2-40B4-BE49-F238E27FC236}">
                  <a16:creationId xmlns:a16="http://schemas.microsoft.com/office/drawing/2014/main" id="{8891BAD3-C9E3-4B44-9FB1-75C99CB1A3AA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7;p8">
              <a:extLst>
                <a:ext uri="{FF2B5EF4-FFF2-40B4-BE49-F238E27FC236}">
                  <a16:creationId xmlns:a16="http://schemas.microsoft.com/office/drawing/2014/main" id="{EA1C6069-BB7A-47B8-9271-B0275D0476F7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08;p8">
              <a:extLst>
                <a:ext uri="{FF2B5EF4-FFF2-40B4-BE49-F238E27FC236}">
                  <a16:creationId xmlns:a16="http://schemas.microsoft.com/office/drawing/2014/main" id="{5096CBB0-AD9D-4FD0-AE5A-FEC0B8A4E90C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09;p8">
              <a:extLst>
                <a:ext uri="{FF2B5EF4-FFF2-40B4-BE49-F238E27FC236}">
                  <a16:creationId xmlns:a16="http://schemas.microsoft.com/office/drawing/2014/main" id="{FE0FBADC-7744-489C-AA71-D8340E81799D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10;p8">
              <a:extLst>
                <a:ext uri="{FF2B5EF4-FFF2-40B4-BE49-F238E27FC236}">
                  <a16:creationId xmlns:a16="http://schemas.microsoft.com/office/drawing/2014/main" id="{F6A181D8-4CBF-4158-86A2-0279187A1359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11;p8">
              <a:extLst>
                <a:ext uri="{FF2B5EF4-FFF2-40B4-BE49-F238E27FC236}">
                  <a16:creationId xmlns:a16="http://schemas.microsoft.com/office/drawing/2014/main" id="{F1609557-59E5-4EC5-B00D-B7BCB225A115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12;p8">
              <a:extLst>
                <a:ext uri="{FF2B5EF4-FFF2-40B4-BE49-F238E27FC236}">
                  <a16:creationId xmlns:a16="http://schemas.microsoft.com/office/drawing/2014/main" id="{CDC4E7E1-075D-42DA-8FEA-16EAEFF9E40C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13;p8">
              <a:extLst>
                <a:ext uri="{FF2B5EF4-FFF2-40B4-BE49-F238E27FC236}">
                  <a16:creationId xmlns:a16="http://schemas.microsoft.com/office/drawing/2014/main" id="{D2812744-AFB6-42E6-8A74-31F20D528CB2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14;p8">
              <a:extLst>
                <a:ext uri="{FF2B5EF4-FFF2-40B4-BE49-F238E27FC236}">
                  <a16:creationId xmlns:a16="http://schemas.microsoft.com/office/drawing/2014/main" id="{A8493E1E-9B1D-4B48-AA52-D27D90EC60E7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15;p8">
              <a:extLst>
                <a:ext uri="{FF2B5EF4-FFF2-40B4-BE49-F238E27FC236}">
                  <a16:creationId xmlns:a16="http://schemas.microsoft.com/office/drawing/2014/main" id="{D348571F-B966-425C-B742-EB8EFCA9C355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16;p8">
              <a:extLst>
                <a:ext uri="{FF2B5EF4-FFF2-40B4-BE49-F238E27FC236}">
                  <a16:creationId xmlns:a16="http://schemas.microsoft.com/office/drawing/2014/main" id="{B33287C1-B16C-4959-9C01-5995CB368AE2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7;p8">
              <a:extLst>
                <a:ext uri="{FF2B5EF4-FFF2-40B4-BE49-F238E27FC236}">
                  <a16:creationId xmlns:a16="http://schemas.microsoft.com/office/drawing/2014/main" id="{E1BE99E9-D332-4767-84E0-0C3AFD690340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18;p8">
              <a:extLst>
                <a:ext uri="{FF2B5EF4-FFF2-40B4-BE49-F238E27FC236}">
                  <a16:creationId xmlns:a16="http://schemas.microsoft.com/office/drawing/2014/main" id="{DC0B7570-1EAE-4356-8BDC-75417A800E3D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19;p8">
              <a:extLst>
                <a:ext uri="{FF2B5EF4-FFF2-40B4-BE49-F238E27FC236}">
                  <a16:creationId xmlns:a16="http://schemas.microsoft.com/office/drawing/2014/main" id="{48C92DA5-98AD-4065-983A-2052F6CFDD00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20;p8">
              <a:extLst>
                <a:ext uri="{FF2B5EF4-FFF2-40B4-BE49-F238E27FC236}">
                  <a16:creationId xmlns:a16="http://schemas.microsoft.com/office/drawing/2014/main" id="{C28CB14D-5357-4802-8D6B-604E8AF1A7EC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21;p8">
              <a:extLst>
                <a:ext uri="{FF2B5EF4-FFF2-40B4-BE49-F238E27FC236}">
                  <a16:creationId xmlns:a16="http://schemas.microsoft.com/office/drawing/2014/main" id="{6D72B761-546F-4716-A858-475C23C08D64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22;p8">
              <a:extLst>
                <a:ext uri="{FF2B5EF4-FFF2-40B4-BE49-F238E27FC236}">
                  <a16:creationId xmlns:a16="http://schemas.microsoft.com/office/drawing/2014/main" id="{9A1CD6C4-56F3-4CF8-81C2-6C338CCD4840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23;p8">
              <a:extLst>
                <a:ext uri="{FF2B5EF4-FFF2-40B4-BE49-F238E27FC236}">
                  <a16:creationId xmlns:a16="http://schemas.microsoft.com/office/drawing/2014/main" id="{B9E0DEB6-5705-48EB-BC21-205F44E2795E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24;p8">
              <a:extLst>
                <a:ext uri="{FF2B5EF4-FFF2-40B4-BE49-F238E27FC236}">
                  <a16:creationId xmlns:a16="http://schemas.microsoft.com/office/drawing/2014/main" id="{061ACE30-5576-462B-AAD5-44478282DE32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25;p8">
              <a:extLst>
                <a:ext uri="{FF2B5EF4-FFF2-40B4-BE49-F238E27FC236}">
                  <a16:creationId xmlns:a16="http://schemas.microsoft.com/office/drawing/2014/main" id="{F94BAE8E-9761-46FE-9122-AD033255272F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326;p8">
              <a:extLst>
                <a:ext uri="{FF2B5EF4-FFF2-40B4-BE49-F238E27FC236}">
                  <a16:creationId xmlns:a16="http://schemas.microsoft.com/office/drawing/2014/main" id="{E6D3D1C7-E318-4062-A9CD-84553694709E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327;p8">
              <a:extLst>
                <a:ext uri="{FF2B5EF4-FFF2-40B4-BE49-F238E27FC236}">
                  <a16:creationId xmlns:a16="http://schemas.microsoft.com/office/drawing/2014/main" id="{1E167280-D717-42AD-A63D-53012845A576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328;p8">
              <a:extLst>
                <a:ext uri="{FF2B5EF4-FFF2-40B4-BE49-F238E27FC236}">
                  <a16:creationId xmlns:a16="http://schemas.microsoft.com/office/drawing/2014/main" id="{6CF32787-B3B7-43BB-AA06-3147442270B7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3" name="Google Shape;329;p8">
            <a:extLst>
              <a:ext uri="{FF2B5EF4-FFF2-40B4-BE49-F238E27FC236}">
                <a16:creationId xmlns:a16="http://schemas.microsoft.com/office/drawing/2014/main" id="{B309B0A7-98FE-4C81-BAB2-2C0C74CAB7BE}"/>
              </a:ext>
            </a:extLst>
          </p:cNvPr>
          <p:cNvSpPr/>
          <p:nvPr/>
        </p:nvSpPr>
        <p:spPr>
          <a:xfrm>
            <a:off x="2990700" y="611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330;p8">
            <a:extLst>
              <a:ext uri="{FF2B5EF4-FFF2-40B4-BE49-F238E27FC236}">
                <a16:creationId xmlns:a16="http://schemas.microsoft.com/office/drawing/2014/main" id="{7119F661-6732-4228-913E-C0B2E5F5F585}"/>
              </a:ext>
            </a:extLst>
          </p:cNvPr>
          <p:cNvSpPr/>
          <p:nvPr/>
        </p:nvSpPr>
        <p:spPr>
          <a:xfrm>
            <a:off x="1085700" y="649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331;p8">
            <a:extLst>
              <a:ext uri="{FF2B5EF4-FFF2-40B4-BE49-F238E27FC236}">
                <a16:creationId xmlns:a16="http://schemas.microsoft.com/office/drawing/2014/main" id="{C9EE56B4-B98C-4F17-BDCF-E114678E82F9}"/>
              </a:ext>
            </a:extLst>
          </p:cNvPr>
          <p:cNvSpPr/>
          <p:nvPr/>
        </p:nvSpPr>
        <p:spPr>
          <a:xfrm>
            <a:off x="4895700" y="602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332;p8">
            <a:extLst>
              <a:ext uri="{FF2B5EF4-FFF2-40B4-BE49-F238E27FC236}">
                <a16:creationId xmlns:a16="http://schemas.microsoft.com/office/drawing/2014/main" id="{C738F7C5-3D3E-4A14-915C-12569E2C5A83}"/>
              </a:ext>
            </a:extLst>
          </p:cNvPr>
          <p:cNvSpPr/>
          <p:nvPr/>
        </p:nvSpPr>
        <p:spPr>
          <a:xfrm rot="8100000">
            <a:off x="8699950" y="577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333;p8">
            <a:extLst>
              <a:ext uri="{FF2B5EF4-FFF2-40B4-BE49-F238E27FC236}">
                <a16:creationId xmlns:a16="http://schemas.microsoft.com/office/drawing/2014/main" id="{F3191AF5-2B37-4735-9754-5045F11D938D}"/>
              </a:ext>
            </a:extLst>
          </p:cNvPr>
          <p:cNvSpPr txBox="1">
            <a:spLocks/>
          </p:cNvSpPr>
          <p:nvPr/>
        </p:nvSpPr>
        <p:spPr>
          <a:xfrm>
            <a:off x="8556775" y="6434933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737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" y="2171701"/>
            <a:ext cx="8879490" cy="4304726"/>
          </a:xfrm>
          <a:prstGeom prst="rect">
            <a:avLst/>
          </a:prstGeom>
        </p:spPr>
      </p:pic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2735693796"/>
              </p:ext>
            </p:extLst>
          </p:nvPr>
        </p:nvGraphicFramePr>
        <p:xfrm>
          <a:off x="3195536" y="2332138"/>
          <a:ext cx="3938689" cy="2457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294;p8">
            <a:extLst>
              <a:ext uri="{FF2B5EF4-FFF2-40B4-BE49-F238E27FC236}">
                <a16:creationId xmlns:a16="http://schemas.microsoft.com/office/drawing/2014/main" id="{9008A0FE-16E1-4D39-B043-9B2DD24EE64A}"/>
              </a:ext>
            </a:extLst>
          </p:cNvPr>
          <p:cNvSpPr/>
          <p:nvPr/>
        </p:nvSpPr>
        <p:spPr>
          <a:xfrm>
            <a:off x="-28574" y="5929033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5" name="Google Shape;295;p8">
            <a:extLst>
              <a:ext uri="{FF2B5EF4-FFF2-40B4-BE49-F238E27FC236}">
                <a16:creationId xmlns:a16="http://schemas.microsoft.com/office/drawing/2014/main" id="{DC4D05BC-A6E1-40ED-AEA7-A2565439FC7F}"/>
              </a:ext>
            </a:extLst>
          </p:cNvPr>
          <p:cNvSpPr/>
          <p:nvPr/>
        </p:nvSpPr>
        <p:spPr>
          <a:xfrm>
            <a:off x="-28574" y="610415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6" name="Google Shape;296;p8">
            <a:extLst>
              <a:ext uri="{FF2B5EF4-FFF2-40B4-BE49-F238E27FC236}">
                <a16:creationId xmlns:a16="http://schemas.microsoft.com/office/drawing/2014/main" id="{FD8A5D00-7C54-4DA5-A138-88983AB7F053}"/>
              </a:ext>
            </a:extLst>
          </p:cNvPr>
          <p:cNvSpPr/>
          <p:nvPr/>
        </p:nvSpPr>
        <p:spPr>
          <a:xfrm rot="8100000">
            <a:off x="1847982" y="567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" name="Google Shape;297;p8">
            <a:extLst>
              <a:ext uri="{FF2B5EF4-FFF2-40B4-BE49-F238E27FC236}">
                <a16:creationId xmlns:a16="http://schemas.microsoft.com/office/drawing/2014/main" id="{FB533D47-9A25-42AC-B6EC-03B301B627CC}"/>
              </a:ext>
            </a:extLst>
          </p:cNvPr>
          <p:cNvSpPr/>
          <p:nvPr/>
        </p:nvSpPr>
        <p:spPr>
          <a:xfrm rot="8100000">
            <a:off x="6038982" y="604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" name="Google Shape;298;p8">
            <a:extLst>
              <a:ext uri="{FF2B5EF4-FFF2-40B4-BE49-F238E27FC236}">
                <a16:creationId xmlns:a16="http://schemas.microsoft.com/office/drawing/2014/main" id="{DE90AE61-8661-4256-A864-BEC7BE13A95F}"/>
              </a:ext>
            </a:extLst>
          </p:cNvPr>
          <p:cNvSpPr/>
          <p:nvPr/>
        </p:nvSpPr>
        <p:spPr>
          <a:xfrm rot="8100000">
            <a:off x="7181982" y="609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" name="Google Shape;299;p8">
            <a:extLst>
              <a:ext uri="{FF2B5EF4-FFF2-40B4-BE49-F238E27FC236}">
                <a16:creationId xmlns:a16="http://schemas.microsoft.com/office/drawing/2014/main" id="{188B4B89-255A-42F6-AE81-6C06043F09D4}"/>
              </a:ext>
            </a:extLst>
          </p:cNvPr>
          <p:cNvGrpSpPr/>
          <p:nvPr/>
        </p:nvGrpSpPr>
        <p:grpSpPr>
          <a:xfrm>
            <a:off x="-9525" y="5949967"/>
            <a:ext cx="9167825" cy="793733"/>
            <a:chOff x="-9525" y="4462475"/>
            <a:chExt cx="9167825" cy="595300"/>
          </a:xfrm>
        </p:grpSpPr>
        <p:sp>
          <p:nvSpPr>
            <p:cNvPr id="10" name="Google Shape;300;p8">
              <a:extLst>
                <a:ext uri="{FF2B5EF4-FFF2-40B4-BE49-F238E27FC236}">
                  <a16:creationId xmlns:a16="http://schemas.microsoft.com/office/drawing/2014/main" id="{1D4015BA-5FE7-4F10-8CB9-0CCF5533BBD8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301;p8">
              <a:extLst>
                <a:ext uri="{FF2B5EF4-FFF2-40B4-BE49-F238E27FC236}">
                  <a16:creationId xmlns:a16="http://schemas.microsoft.com/office/drawing/2014/main" id="{A33B8AF8-4E2A-4CC0-933A-A71955D47A45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302;p8">
              <a:extLst>
                <a:ext uri="{FF2B5EF4-FFF2-40B4-BE49-F238E27FC236}">
                  <a16:creationId xmlns:a16="http://schemas.microsoft.com/office/drawing/2014/main" id="{1B6BBEA9-0E63-42A0-9109-98211362596F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5" name="Google Shape;303;p8">
            <a:extLst>
              <a:ext uri="{FF2B5EF4-FFF2-40B4-BE49-F238E27FC236}">
                <a16:creationId xmlns:a16="http://schemas.microsoft.com/office/drawing/2014/main" id="{6E8FAA05-41F4-4C1B-9F10-12319CC31174}"/>
              </a:ext>
            </a:extLst>
          </p:cNvPr>
          <p:cNvGrpSpPr/>
          <p:nvPr/>
        </p:nvGrpSpPr>
        <p:grpSpPr>
          <a:xfrm>
            <a:off x="-42836" y="5924653"/>
            <a:ext cx="9229575" cy="857049"/>
            <a:chOff x="-42837" y="4443488"/>
            <a:chExt cx="9229575" cy="642787"/>
          </a:xfrm>
        </p:grpSpPr>
        <p:sp>
          <p:nvSpPr>
            <p:cNvPr id="16" name="Google Shape;304;p8">
              <a:extLst>
                <a:ext uri="{FF2B5EF4-FFF2-40B4-BE49-F238E27FC236}">
                  <a16:creationId xmlns:a16="http://schemas.microsoft.com/office/drawing/2014/main" id="{962BB193-59C3-450D-8DD4-594AC2D4E6A1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305;p8">
              <a:extLst>
                <a:ext uri="{FF2B5EF4-FFF2-40B4-BE49-F238E27FC236}">
                  <a16:creationId xmlns:a16="http://schemas.microsoft.com/office/drawing/2014/main" id="{485CBC51-8AD5-4CA4-A6E1-C2A35F040513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306;p8">
              <a:extLst>
                <a:ext uri="{FF2B5EF4-FFF2-40B4-BE49-F238E27FC236}">
                  <a16:creationId xmlns:a16="http://schemas.microsoft.com/office/drawing/2014/main" id="{8891BAD3-C9E3-4B44-9FB1-75C99CB1A3AA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307;p8">
              <a:extLst>
                <a:ext uri="{FF2B5EF4-FFF2-40B4-BE49-F238E27FC236}">
                  <a16:creationId xmlns:a16="http://schemas.microsoft.com/office/drawing/2014/main" id="{EA1C6069-BB7A-47B8-9271-B0275D0476F7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308;p8">
              <a:extLst>
                <a:ext uri="{FF2B5EF4-FFF2-40B4-BE49-F238E27FC236}">
                  <a16:creationId xmlns:a16="http://schemas.microsoft.com/office/drawing/2014/main" id="{5096CBB0-AD9D-4FD0-AE5A-FEC0B8A4E90C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9;p8">
              <a:extLst>
                <a:ext uri="{FF2B5EF4-FFF2-40B4-BE49-F238E27FC236}">
                  <a16:creationId xmlns:a16="http://schemas.microsoft.com/office/drawing/2014/main" id="{FE0FBADC-7744-489C-AA71-D8340E81799D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10;p8">
              <a:extLst>
                <a:ext uri="{FF2B5EF4-FFF2-40B4-BE49-F238E27FC236}">
                  <a16:creationId xmlns:a16="http://schemas.microsoft.com/office/drawing/2014/main" id="{F6A181D8-4CBF-4158-86A2-0279187A1359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11;p8">
              <a:extLst>
                <a:ext uri="{FF2B5EF4-FFF2-40B4-BE49-F238E27FC236}">
                  <a16:creationId xmlns:a16="http://schemas.microsoft.com/office/drawing/2014/main" id="{F1609557-59E5-4EC5-B00D-B7BCB225A115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12;p8">
              <a:extLst>
                <a:ext uri="{FF2B5EF4-FFF2-40B4-BE49-F238E27FC236}">
                  <a16:creationId xmlns:a16="http://schemas.microsoft.com/office/drawing/2014/main" id="{CDC4E7E1-075D-42DA-8FEA-16EAEFF9E40C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13;p8">
              <a:extLst>
                <a:ext uri="{FF2B5EF4-FFF2-40B4-BE49-F238E27FC236}">
                  <a16:creationId xmlns:a16="http://schemas.microsoft.com/office/drawing/2014/main" id="{D2812744-AFB6-42E6-8A74-31F20D528CB2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14;p8">
              <a:extLst>
                <a:ext uri="{FF2B5EF4-FFF2-40B4-BE49-F238E27FC236}">
                  <a16:creationId xmlns:a16="http://schemas.microsoft.com/office/drawing/2014/main" id="{A8493E1E-9B1D-4B48-AA52-D27D90EC60E7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15;p8">
              <a:extLst>
                <a:ext uri="{FF2B5EF4-FFF2-40B4-BE49-F238E27FC236}">
                  <a16:creationId xmlns:a16="http://schemas.microsoft.com/office/drawing/2014/main" id="{D348571F-B966-425C-B742-EB8EFCA9C355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16;p8">
              <a:extLst>
                <a:ext uri="{FF2B5EF4-FFF2-40B4-BE49-F238E27FC236}">
                  <a16:creationId xmlns:a16="http://schemas.microsoft.com/office/drawing/2014/main" id="{B33287C1-B16C-4959-9C01-5995CB368AE2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17;p8">
              <a:extLst>
                <a:ext uri="{FF2B5EF4-FFF2-40B4-BE49-F238E27FC236}">
                  <a16:creationId xmlns:a16="http://schemas.microsoft.com/office/drawing/2014/main" id="{E1BE99E9-D332-4767-84E0-0C3AFD690340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18;p8">
              <a:extLst>
                <a:ext uri="{FF2B5EF4-FFF2-40B4-BE49-F238E27FC236}">
                  <a16:creationId xmlns:a16="http://schemas.microsoft.com/office/drawing/2014/main" id="{DC0B7570-1EAE-4356-8BDC-75417A800E3D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9;p8">
              <a:extLst>
                <a:ext uri="{FF2B5EF4-FFF2-40B4-BE49-F238E27FC236}">
                  <a16:creationId xmlns:a16="http://schemas.microsoft.com/office/drawing/2014/main" id="{48C92DA5-98AD-4065-983A-2052F6CFDD00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0;p8">
              <a:extLst>
                <a:ext uri="{FF2B5EF4-FFF2-40B4-BE49-F238E27FC236}">
                  <a16:creationId xmlns:a16="http://schemas.microsoft.com/office/drawing/2014/main" id="{C28CB14D-5357-4802-8D6B-604E8AF1A7EC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21;p8">
              <a:extLst>
                <a:ext uri="{FF2B5EF4-FFF2-40B4-BE49-F238E27FC236}">
                  <a16:creationId xmlns:a16="http://schemas.microsoft.com/office/drawing/2014/main" id="{6D72B761-546F-4716-A858-475C23C08D64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22;p8">
              <a:extLst>
                <a:ext uri="{FF2B5EF4-FFF2-40B4-BE49-F238E27FC236}">
                  <a16:creationId xmlns:a16="http://schemas.microsoft.com/office/drawing/2014/main" id="{9A1CD6C4-56F3-4CF8-81C2-6C338CCD4840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23;p8">
              <a:extLst>
                <a:ext uri="{FF2B5EF4-FFF2-40B4-BE49-F238E27FC236}">
                  <a16:creationId xmlns:a16="http://schemas.microsoft.com/office/drawing/2014/main" id="{B9E0DEB6-5705-48EB-BC21-205F44E2795E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24;p8">
              <a:extLst>
                <a:ext uri="{FF2B5EF4-FFF2-40B4-BE49-F238E27FC236}">
                  <a16:creationId xmlns:a16="http://schemas.microsoft.com/office/drawing/2014/main" id="{061ACE30-5576-462B-AAD5-44478282DE32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25;p8">
              <a:extLst>
                <a:ext uri="{FF2B5EF4-FFF2-40B4-BE49-F238E27FC236}">
                  <a16:creationId xmlns:a16="http://schemas.microsoft.com/office/drawing/2014/main" id="{F94BAE8E-9761-46FE-9122-AD033255272F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26;p8">
              <a:extLst>
                <a:ext uri="{FF2B5EF4-FFF2-40B4-BE49-F238E27FC236}">
                  <a16:creationId xmlns:a16="http://schemas.microsoft.com/office/drawing/2014/main" id="{E6D3D1C7-E318-4062-A9CD-84553694709E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27;p8">
              <a:extLst>
                <a:ext uri="{FF2B5EF4-FFF2-40B4-BE49-F238E27FC236}">
                  <a16:creationId xmlns:a16="http://schemas.microsoft.com/office/drawing/2014/main" id="{1E167280-D717-42AD-A63D-53012845A576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328;p8">
              <a:extLst>
                <a:ext uri="{FF2B5EF4-FFF2-40B4-BE49-F238E27FC236}">
                  <a16:creationId xmlns:a16="http://schemas.microsoft.com/office/drawing/2014/main" id="{6CF32787-B3B7-43BB-AA06-3147442270B7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1" name="Google Shape;329;p8">
            <a:extLst>
              <a:ext uri="{FF2B5EF4-FFF2-40B4-BE49-F238E27FC236}">
                <a16:creationId xmlns:a16="http://schemas.microsoft.com/office/drawing/2014/main" id="{B309B0A7-98FE-4C81-BAB2-2C0C74CAB7BE}"/>
              </a:ext>
            </a:extLst>
          </p:cNvPr>
          <p:cNvSpPr/>
          <p:nvPr/>
        </p:nvSpPr>
        <p:spPr>
          <a:xfrm>
            <a:off x="2990700" y="611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" name="Google Shape;330;p8">
            <a:extLst>
              <a:ext uri="{FF2B5EF4-FFF2-40B4-BE49-F238E27FC236}">
                <a16:creationId xmlns:a16="http://schemas.microsoft.com/office/drawing/2014/main" id="{7119F661-6732-4228-913E-C0B2E5F5F585}"/>
              </a:ext>
            </a:extLst>
          </p:cNvPr>
          <p:cNvSpPr/>
          <p:nvPr/>
        </p:nvSpPr>
        <p:spPr>
          <a:xfrm>
            <a:off x="1085700" y="649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" name="Google Shape;331;p8">
            <a:extLst>
              <a:ext uri="{FF2B5EF4-FFF2-40B4-BE49-F238E27FC236}">
                <a16:creationId xmlns:a16="http://schemas.microsoft.com/office/drawing/2014/main" id="{C9EE56B4-B98C-4F17-BDCF-E114678E82F9}"/>
              </a:ext>
            </a:extLst>
          </p:cNvPr>
          <p:cNvSpPr/>
          <p:nvPr/>
        </p:nvSpPr>
        <p:spPr>
          <a:xfrm>
            <a:off x="4895700" y="602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332;p8">
            <a:extLst>
              <a:ext uri="{FF2B5EF4-FFF2-40B4-BE49-F238E27FC236}">
                <a16:creationId xmlns:a16="http://schemas.microsoft.com/office/drawing/2014/main" id="{C738F7C5-3D3E-4A14-915C-12569E2C5A83}"/>
              </a:ext>
            </a:extLst>
          </p:cNvPr>
          <p:cNvSpPr/>
          <p:nvPr/>
        </p:nvSpPr>
        <p:spPr>
          <a:xfrm rot="8100000">
            <a:off x="8699950" y="577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333;p8">
            <a:extLst>
              <a:ext uri="{FF2B5EF4-FFF2-40B4-BE49-F238E27FC236}">
                <a16:creationId xmlns:a16="http://schemas.microsoft.com/office/drawing/2014/main" id="{F3191AF5-2B37-4735-9754-5045F11D93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D3F5FA64-5540-4B4B-AE76-11FBC744F972}"/>
              </a:ext>
            </a:extLst>
          </p:cNvPr>
          <p:cNvSpPr/>
          <p:nvPr/>
        </p:nvSpPr>
        <p:spPr>
          <a:xfrm>
            <a:off x="8181264" y="3892491"/>
            <a:ext cx="478842" cy="575005"/>
          </a:xfrm>
          <a:prstGeom prst="ellipse">
            <a:avLst/>
          </a:prstGeom>
          <a:solidFill>
            <a:srgbClr val="65B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EF557DE-3377-4E5E-8B2A-8B89CF61ADB6}"/>
              </a:ext>
            </a:extLst>
          </p:cNvPr>
          <p:cNvSpPr txBox="1"/>
          <p:nvPr/>
        </p:nvSpPr>
        <p:spPr>
          <a:xfrm>
            <a:off x="3034879" y="5721439"/>
            <a:ext cx="272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Fonte: Gráfico Própria autoria. Dados (FAO, 2019)</a:t>
            </a: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EA21A6D5-FE4E-4689-A2B0-C5AEBF0B245C}"/>
              </a:ext>
            </a:extLst>
          </p:cNvPr>
          <p:cNvGrpSpPr/>
          <p:nvPr/>
        </p:nvGrpSpPr>
        <p:grpSpPr>
          <a:xfrm>
            <a:off x="6966196" y="2260597"/>
            <a:ext cx="267960" cy="565774"/>
            <a:chOff x="6966196" y="2260597"/>
            <a:chExt cx="267960" cy="565774"/>
          </a:xfrm>
        </p:grpSpPr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9578FEFF-A076-41BB-B3A0-9D5945E568A9}"/>
                </a:ext>
              </a:extLst>
            </p:cNvPr>
            <p:cNvSpPr/>
            <p:nvPr/>
          </p:nvSpPr>
          <p:spPr>
            <a:xfrm rot="3907118" flipV="1">
              <a:off x="6963071" y="2393028"/>
              <a:ext cx="310582" cy="45719"/>
            </a:xfrm>
            <a:prstGeom prst="rect">
              <a:avLst/>
            </a:prstGeom>
            <a:solidFill>
              <a:srgbClr val="2EA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3C7F77AC-EA4F-4134-A4A2-CFC0B92342D2}"/>
                </a:ext>
              </a:extLst>
            </p:cNvPr>
            <p:cNvSpPr/>
            <p:nvPr/>
          </p:nvSpPr>
          <p:spPr>
            <a:xfrm rot="3867011">
              <a:off x="6822113" y="2480475"/>
              <a:ext cx="562280" cy="129512"/>
            </a:xfrm>
            <a:prstGeom prst="rect">
              <a:avLst/>
            </a:prstGeom>
            <a:solidFill>
              <a:srgbClr val="00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F6B32DB7-985C-4B80-991C-4A136F153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6196" y="2284976"/>
              <a:ext cx="267960" cy="531884"/>
            </a:xfrm>
            <a:prstGeom prst="line">
              <a:avLst/>
            </a:prstGeom>
            <a:ln w="6350">
              <a:solidFill>
                <a:srgbClr val="0037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ítulo 1"/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 smtClean="0"/>
              <a:t>DESPERDÍCIO</a:t>
            </a:r>
            <a:endParaRPr lang="pt-BR" dirty="0"/>
          </a:p>
        </p:txBody>
      </p:sp>
      <p:sp>
        <p:nvSpPr>
          <p:cNvPr id="52" name="Retângulo 51"/>
          <p:cNvSpPr/>
          <p:nvPr/>
        </p:nvSpPr>
        <p:spPr>
          <a:xfrm>
            <a:off x="453744" y="954400"/>
            <a:ext cx="8377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Abaixo temos um gráfico relacionando as etapas de distribuição e alimentação e o desperdício.</a:t>
            </a:r>
            <a:endParaRPr lang="pt-BR" sz="21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772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5BF9A-D9B4-4470-8418-329B68C3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 smtClean="0"/>
              <a:t>RELEVÂNCIA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351AF65-4BD6-4556-A9C5-237B4BF958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6</a:t>
            </a:fld>
            <a:endParaRPr lang="pt-BR" kern="0"/>
          </a:p>
        </p:txBody>
      </p:sp>
      <p:sp>
        <p:nvSpPr>
          <p:cNvPr id="4" name="CaixaDeTexto 3"/>
          <p:cNvSpPr txBox="1"/>
          <p:nvPr/>
        </p:nvSpPr>
        <p:spPr>
          <a:xfrm>
            <a:off x="385893" y="1125850"/>
            <a:ext cx="83722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ym typeface="Arial"/>
              </a:rPr>
              <a:t>Em 2015, </a:t>
            </a:r>
            <a:r>
              <a:rPr lang="pt-BR" sz="2100" kern="0" dirty="0" smtClean="0">
                <a:sym typeface="Arial"/>
              </a:rPr>
              <a:t>foram definidas 17 </a:t>
            </a:r>
            <a:r>
              <a:rPr lang="pt-BR" sz="2100" kern="0" dirty="0">
                <a:sym typeface="Arial"/>
              </a:rPr>
              <a:t>metas para o Desenvolvimento </a:t>
            </a:r>
            <a:r>
              <a:rPr lang="pt-BR" sz="2100" kern="0" dirty="0" smtClean="0">
                <a:sym typeface="Arial"/>
              </a:rPr>
              <a:t>sustentável.</a:t>
            </a:r>
            <a:endParaRPr lang="pt-BR" kern="0" dirty="0">
              <a:sym typeface="Arial"/>
            </a:endParaRPr>
          </a:p>
          <a:p>
            <a:pPr algn="just" defTabSz="1219170">
              <a:buClr>
                <a:srgbClr val="000000"/>
              </a:buClr>
            </a:pPr>
            <a:endParaRPr lang="pt-BR" kern="0" dirty="0">
              <a:sym typeface="Arial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6" y="2084980"/>
            <a:ext cx="5574731" cy="332811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4" t="43546" r="-169" b="28712"/>
          <a:stretch/>
        </p:blipFill>
        <p:spPr>
          <a:xfrm>
            <a:off x="6632870" y="2789531"/>
            <a:ext cx="2387305" cy="2473657"/>
          </a:xfrm>
          <a:prstGeom prst="rect">
            <a:avLst/>
          </a:prstGeom>
        </p:spPr>
      </p:pic>
      <p:sp>
        <p:nvSpPr>
          <p:cNvPr id="7" name="Trapezoide 6">
            <a:extLst>
              <a:ext uri="{FF2B5EF4-FFF2-40B4-BE49-F238E27FC236}">
                <a16:creationId xmlns:a16="http://schemas.microsoft.com/office/drawing/2014/main" id="{84E76A99-3D2A-4C7C-88A7-38FD083F5D67}"/>
              </a:ext>
            </a:extLst>
          </p:cNvPr>
          <p:cNvSpPr/>
          <p:nvPr/>
        </p:nvSpPr>
        <p:spPr>
          <a:xfrm rot="16200000">
            <a:off x="5117941" y="3542506"/>
            <a:ext cx="2259339" cy="904548"/>
          </a:xfrm>
          <a:prstGeom prst="trapezoid">
            <a:avLst>
              <a:gd name="adj" fmla="val 78072"/>
            </a:avLst>
          </a:prstGeom>
          <a:gradFill flip="none" rotWithShape="1">
            <a:gsLst>
              <a:gs pos="0">
                <a:schemeClr val="tx2">
                  <a:lumMod val="50000"/>
                  <a:alpha val="33000"/>
                </a:schemeClr>
              </a:gs>
              <a:gs pos="100000">
                <a:schemeClr val="bg1">
                  <a:lumMod val="85000"/>
                  <a:alpha val="4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90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/>
              <a:t>IDEIA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7</a:t>
            </a:fld>
            <a:endParaRPr lang="pt-BR" kern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E78439-7202-442B-AF9D-F2A0234355F8}"/>
              </a:ext>
            </a:extLst>
          </p:cNvPr>
          <p:cNvSpPr txBox="1"/>
          <p:nvPr/>
        </p:nvSpPr>
        <p:spPr>
          <a:xfrm>
            <a:off x="575322" y="954400"/>
            <a:ext cx="79933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Utilizar inteligência artificial e algoritmos de aprendizado de máquina para prever a quantidade de pessoas que vão frequentar o refeitório em uma determinada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74" y="2295525"/>
            <a:ext cx="2835853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6821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/>
              <a:t>INTELIGÊNCIA ARTIFICIAL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8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382607" y="954400"/>
            <a:ext cx="837738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Inteligência Artificial envolve utilizar métodos baseados no comportamento inteligente de humanos e outros animais para solucionar problemas complexos.</a:t>
            </a:r>
          </a:p>
          <a:p>
            <a:pPr algn="r" defTabSz="1219170">
              <a:buClr>
                <a:srgbClr val="000000"/>
              </a:buClr>
            </a:pPr>
            <a:r>
              <a:rPr 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COPPIN, Bem, 2010.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788" y="2505075"/>
            <a:ext cx="2970425" cy="30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dirty="0" smtClean="0"/>
              <a:t>APRENDIZADO DE MÁQUINA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9</a:t>
            </a:fld>
            <a:endParaRPr lang="pt-BR" kern="0"/>
          </a:p>
        </p:txBody>
      </p:sp>
      <p:sp>
        <p:nvSpPr>
          <p:cNvPr id="7" name="Retângulo 6"/>
          <p:cNvSpPr/>
          <p:nvPr/>
        </p:nvSpPr>
        <p:spPr>
          <a:xfrm>
            <a:off x="382607" y="954400"/>
            <a:ext cx="837738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SVR (</a:t>
            </a:r>
            <a:r>
              <a:rPr lang="pt-BR" sz="2100" kern="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Support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 Vector </a:t>
            </a:r>
            <a:r>
              <a:rPr lang="pt-BR" sz="2100" kern="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Regression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) é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um 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tipo de algoritmo utilizado para solução de problemas de regressão, isto é, prever valores de variáveis continuas de uma função com múltiplas </a:t>
            </a:r>
            <a:r>
              <a:rPr lang="pt-BR" sz="21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variáveis. </a:t>
            </a:r>
          </a:p>
          <a:p>
            <a:pPr algn="r" defTabSz="1219170">
              <a:buClr>
                <a:srgbClr val="000000"/>
              </a:buClr>
            </a:pPr>
            <a:r>
              <a:rPr lang="pt-BR" sz="1600" kern="0" dirty="0" err="1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Awad</a:t>
            </a:r>
            <a:r>
              <a:rPr lang="pt-BR" sz="16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e </a:t>
            </a:r>
            <a:r>
              <a:rPr lang="pt-BR" sz="1600" kern="0" dirty="0" err="1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Khanna</a:t>
            </a:r>
            <a:r>
              <a:rPr lang="pt-BR" sz="16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, 2015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09" y="2140774"/>
            <a:ext cx="3970775" cy="33407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EF557DE-3377-4E5E-8B2A-8B89CF61ADB6}"/>
              </a:ext>
            </a:extLst>
          </p:cNvPr>
          <p:cNvSpPr txBox="1"/>
          <p:nvPr/>
        </p:nvSpPr>
        <p:spPr>
          <a:xfrm>
            <a:off x="3060400" y="5327611"/>
            <a:ext cx="302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Fonte: </a:t>
            </a:r>
            <a:r>
              <a:rPr lang="pt-BR" sz="14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Imagem de própria </a:t>
            </a:r>
            <a:r>
              <a:rPr lang="pt-BR" sz="14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autoria</a:t>
            </a:r>
            <a:r>
              <a:rPr lang="pt-BR" sz="1400" kern="0" dirty="0" smtClean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lang="pt-BR" sz="14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586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926</TotalTime>
  <Words>696</Words>
  <Application>Microsoft Office PowerPoint</Application>
  <PresentationFormat>Apresentação na tela (4:3)</PresentationFormat>
  <Paragraphs>155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Oswald</vt:lpstr>
      <vt:lpstr>Source Sans Pro</vt:lpstr>
      <vt:lpstr>Wingdings</vt:lpstr>
      <vt:lpstr>Tema do Office</vt:lpstr>
      <vt:lpstr>Quince template</vt:lpstr>
      <vt:lpstr>Apresentação do PowerPoint</vt:lpstr>
      <vt:lpstr>CRONOGRAMA</vt:lpstr>
      <vt:lpstr>Apresentação do PowerPoint</vt:lpstr>
      <vt:lpstr>DESPERDÍCIO NO MUNDO</vt:lpstr>
      <vt:lpstr>DESPERDÍCIO</vt:lpstr>
      <vt:lpstr>RELEVÂNCIA</vt:lpstr>
      <vt:lpstr>IDEIA</vt:lpstr>
      <vt:lpstr>INTELIGÊNCIA ARTIFICIAL</vt:lpstr>
      <vt:lpstr>APRENDIZADO DE MÁQUINA</vt:lpstr>
      <vt:lpstr>ARGUMENTOS</vt:lpstr>
      <vt:lpstr>Apresentação do PowerPoint</vt:lpstr>
      <vt:lpstr>RESULTADOS</vt:lpstr>
      <vt:lpstr>RESULTADOS</vt:lpstr>
      <vt:lpstr>RESULTADOS</vt:lpstr>
      <vt:lpstr>CONSIDERAÇÕES FINAIS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082150205</dc:creator>
  <cp:lastModifiedBy>Usuário do Windows</cp:lastModifiedBy>
  <cp:revision>62</cp:revision>
  <dcterms:created xsi:type="dcterms:W3CDTF">2019-09-24T22:22:55Z</dcterms:created>
  <dcterms:modified xsi:type="dcterms:W3CDTF">2020-06-11T01:36:14Z</dcterms:modified>
</cp:coreProperties>
</file>